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080"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800" b="0" i="0" u="sng">
                <a:solidFill>
                  <a:srgbClr val="009999"/>
                </a:solidFill>
                <a:latin typeface="Times New Roman"/>
                <a:cs typeface="Times New Roman"/>
              </a:defRPr>
            </a:lvl1p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bg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3200" b="0" i="0">
                <a:solidFill>
                  <a:schemeClr val="bg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defRPr sz="1800" b="0" i="0" u="sng">
                <a:solidFill>
                  <a:srgbClr val="009999"/>
                </a:solidFill>
                <a:latin typeface="Times New Roman"/>
                <a:cs typeface="Times New Roman"/>
              </a:defRPr>
            </a:lvl1p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bg1"/>
                </a:solidFill>
                <a:latin typeface="Times New Roman"/>
                <a:cs typeface="Times New Roman"/>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800" b="0" i="0" u="sng">
                <a:solidFill>
                  <a:srgbClr val="009999"/>
                </a:solidFill>
                <a:latin typeface="Times New Roman"/>
                <a:cs typeface="Times New Roman"/>
              </a:defRPr>
            </a:lvl1p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bg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defRPr sz="1800" b="0" i="0" u="sng">
                <a:solidFill>
                  <a:srgbClr val="009999"/>
                </a:solidFill>
                <a:latin typeface="Times New Roman"/>
                <a:cs typeface="Times New Roman"/>
              </a:defRPr>
            </a:lvl1p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800" b="0" i="0" u="sng">
                <a:solidFill>
                  <a:srgbClr val="009999"/>
                </a:solidFill>
                <a:latin typeface="Times New Roman"/>
                <a:cs typeface="Times New Roman"/>
              </a:defRPr>
            </a:lvl1p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7200" y="1724405"/>
            <a:ext cx="9144000" cy="180594"/>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7404354" y="5715000"/>
            <a:ext cx="1892045" cy="137160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1818385" y="1842769"/>
            <a:ext cx="6421628" cy="1366520"/>
          </a:xfrm>
          <a:prstGeom prst="rect">
            <a:avLst/>
          </a:prstGeom>
        </p:spPr>
        <p:txBody>
          <a:bodyPr wrap="square" lIns="0" tIns="0" rIns="0" bIns="0">
            <a:spAutoFit/>
          </a:bodyPr>
          <a:lstStyle>
            <a:lvl1pPr>
              <a:defRPr sz="4400" b="1" i="0">
                <a:solidFill>
                  <a:schemeClr val="bg1"/>
                </a:solidFill>
                <a:latin typeface="Times New Roman"/>
                <a:cs typeface="Times New Roman"/>
              </a:defRPr>
            </a:lvl1pPr>
          </a:lstStyle>
          <a:p>
            <a:endParaRPr/>
          </a:p>
        </p:txBody>
      </p:sp>
      <p:sp>
        <p:nvSpPr>
          <p:cNvPr id="3" name="Holder 3"/>
          <p:cNvSpPr>
            <a:spLocks noGrp="1"/>
          </p:cNvSpPr>
          <p:nvPr>
            <p:ph type="body" idx="1"/>
          </p:nvPr>
        </p:nvSpPr>
        <p:spPr>
          <a:xfrm>
            <a:off x="2786506" y="3579073"/>
            <a:ext cx="4485386" cy="2016125"/>
          </a:xfrm>
          <a:prstGeom prst="rect">
            <a:avLst/>
          </a:prstGeom>
        </p:spPr>
        <p:txBody>
          <a:bodyPr wrap="square" lIns="0" tIns="0" rIns="0" bIns="0">
            <a:spAutoFit/>
          </a:bodyPr>
          <a:lstStyle>
            <a:lvl1pPr>
              <a:defRPr sz="3200" b="0" i="0">
                <a:solidFill>
                  <a:schemeClr val="bg1"/>
                </a:solidFill>
                <a:latin typeface="Times New Roman"/>
                <a:cs typeface="Times New Roman"/>
              </a:defRPr>
            </a:lvl1pPr>
          </a:lstStyle>
          <a:p>
            <a:endParaRPr/>
          </a:p>
        </p:txBody>
      </p:sp>
      <p:sp>
        <p:nvSpPr>
          <p:cNvPr id="4" name="Holder 4"/>
          <p:cNvSpPr>
            <a:spLocks noGrp="1"/>
          </p:cNvSpPr>
          <p:nvPr>
            <p:ph type="ftr" sz="quarter" idx="5"/>
          </p:nvPr>
        </p:nvSpPr>
        <p:spPr>
          <a:xfrm>
            <a:off x="901700" y="6329171"/>
            <a:ext cx="971550" cy="583565"/>
          </a:xfrm>
          <a:prstGeom prst="rect">
            <a:avLst/>
          </a:prstGeom>
        </p:spPr>
        <p:txBody>
          <a:bodyPr wrap="square" lIns="0" tIns="0" rIns="0" bIns="0">
            <a:spAutoFit/>
          </a:bodyPr>
          <a:lstStyle>
            <a:lvl1pPr>
              <a:defRPr sz="1800" b="0" i="0" u="sng">
                <a:solidFill>
                  <a:srgbClr val="009999"/>
                </a:solidFill>
                <a:latin typeface="Times New Roman"/>
                <a:cs typeface="Times New Roman"/>
              </a:defRPr>
            </a:lvl1p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11/7/2019</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wsellers@luc.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00" y="45720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664845" marR="5080" indent="-652780">
              <a:lnSpc>
                <a:spcPct val="100000"/>
              </a:lnSpc>
              <a:spcBef>
                <a:spcPts val="95"/>
              </a:spcBef>
            </a:pPr>
            <a:r>
              <a:rPr spc="-5" dirty="0"/>
              <a:t>Guidelines for </a:t>
            </a:r>
            <a:r>
              <a:rPr spc="-10" dirty="0"/>
              <a:t>Compliance  </a:t>
            </a:r>
            <a:r>
              <a:rPr spc="-5" dirty="0"/>
              <a:t>with Export</a:t>
            </a:r>
            <a:r>
              <a:rPr spc="-10" dirty="0"/>
              <a:t> </a:t>
            </a:r>
            <a:r>
              <a:rPr spc="-5" dirty="0"/>
              <a:t>Controls</a:t>
            </a:r>
          </a:p>
        </p:txBody>
      </p:sp>
      <p:sp>
        <p:nvSpPr>
          <p:cNvPr id="4" name="object 4"/>
          <p:cNvSpPr txBox="1">
            <a:spLocks noGrp="1"/>
          </p:cNvSpPr>
          <p:nvPr>
            <p:ph type="body" idx="1"/>
          </p:nvPr>
        </p:nvSpPr>
        <p:spPr>
          <a:prstGeom prst="rect">
            <a:avLst/>
          </a:prstGeom>
        </p:spPr>
        <p:txBody>
          <a:bodyPr vert="horz" wrap="square" lIns="0" tIns="12700" rIns="0" bIns="0" rtlCol="0">
            <a:spAutoFit/>
          </a:bodyPr>
          <a:lstStyle/>
          <a:p>
            <a:pPr marL="12700" marR="5080" algn="ctr">
              <a:lnSpc>
                <a:spcPct val="110000"/>
              </a:lnSpc>
              <a:spcBef>
                <a:spcPts val="100"/>
              </a:spcBef>
            </a:pPr>
            <a:r>
              <a:rPr spc="-5" dirty="0"/>
              <a:t>Do I need an export license  for my</a:t>
            </a:r>
            <a:r>
              <a:rPr spc="-15" dirty="0"/>
              <a:t> </a:t>
            </a:r>
            <a:r>
              <a:rPr spc="-5" dirty="0"/>
              <a:t>technology?</a:t>
            </a:r>
          </a:p>
          <a:p>
            <a:pPr>
              <a:lnSpc>
                <a:spcPct val="100000"/>
              </a:lnSpc>
              <a:spcBef>
                <a:spcPts val="30"/>
              </a:spcBef>
            </a:pPr>
            <a:endParaRPr sz="3750" dirty="0"/>
          </a:p>
          <a:p>
            <a:pPr algn="ctr">
              <a:lnSpc>
                <a:spcPct val="100000"/>
              </a:lnSpc>
              <a:spcBef>
                <a:spcPts val="5"/>
              </a:spcBef>
            </a:pPr>
            <a:r>
              <a:rPr sz="2400" u="heavy" dirty="0">
                <a:solidFill>
                  <a:srgbClr val="009999"/>
                </a:solidFill>
                <a:uFill>
                  <a:solidFill>
                    <a:srgbClr val="009898"/>
                  </a:solidFill>
                </a:uFill>
              </a:rPr>
              <a:t>Click </a:t>
            </a:r>
            <a:r>
              <a:rPr sz="2400" u="heavy" spc="-5" dirty="0">
                <a:solidFill>
                  <a:srgbClr val="009999"/>
                </a:solidFill>
                <a:uFill>
                  <a:solidFill>
                    <a:srgbClr val="009898"/>
                  </a:solidFill>
                </a:uFill>
              </a:rPr>
              <a:t>Here </a:t>
            </a:r>
            <a:r>
              <a:rPr sz="2400" u="heavy" dirty="0">
                <a:solidFill>
                  <a:srgbClr val="009999"/>
                </a:solidFill>
                <a:uFill>
                  <a:solidFill>
                    <a:srgbClr val="009898"/>
                  </a:solidFill>
                </a:uFill>
              </a:rPr>
              <a:t>to</a:t>
            </a:r>
            <a:r>
              <a:rPr sz="2400" u="heavy" spc="-45" dirty="0">
                <a:solidFill>
                  <a:srgbClr val="009999"/>
                </a:solidFill>
                <a:uFill>
                  <a:solidFill>
                    <a:srgbClr val="009898"/>
                  </a:solidFill>
                </a:uFill>
              </a:rPr>
              <a:t> </a:t>
            </a:r>
            <a:r>
              <a:rPr sz="2400" u="heavy" dirty="0">
                <a:solidFill>
                  <a:srgbClr val="009999"/>
                </a:solidFill>
                <a:uFill>
                  <a:solidFill>
                    <a:srgbClr val="009898"/>
                  </a:solidFill>
                </a:uFill>
              </a:rPr>
              <a:t>Begin</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2210815" y="3483813"/>
            <a:ext cx="5638165" cy="787400"/>
          </a:xfrm>
          <a:prstGeom prst="rect">
            <a:avLst/>
          </a:prstGeom>
        </p:spPr>
        <p:txBody>
          <a:bodyPr vert="horz" wrap="square" lIns="0" tIns="88900" rIns="0" bIns="0" rtlCol="0">
            <a:spAutoFit/>
          </a:bodyPr>
          <a:lstStyle/>
          <a:p>
            <a:pPr algn="ctr">
              <a:lnSpc>
                <a:spcPct val="100000"/>
              </a:lnSpc>
              <a:spcBef>
                <a:spcPts val="700"/>
              </a:spcBef>
            </a:pPr>
            <a:r>
              <a:rPr sz="2000" spc="-5" dirty="0">
                <a:latin typeface="Times New Roman"/>
                <a:cs typeface="Times New Roman"/>
              </a:rPr>
              <a:t>Congratulations!</a:t>
            </a:r>
            <a:endParaRPr sz="2000">
              <a:latin typeface="Times New Roman"/>
              <a:cs typeface="Times New Roman"/>
            </a:endParaRPr>
          </a:p>
          <a:p>
            <a:pPr algn="ctr">
              <a:lnSpc>
                <a:spcPct val="100000"/>
              </a:lnSpc>
              <a:spcBef>
                <a:spcPts val="600"/>
              </a:spcBef>
            </a:pPr>
            <a:r>
              <a:rPr sz="2000" spc="-5" dirty="0">
                <a:latin typeface="Times New Roman"/>
                <a:cs typeface="Times New Roman"/>
              </a:rPr>
              <a:t>You do not need an export license for your</a:t>
            </a:r>
            <a:r>
              <a:rPr sz="2000" spc="35" dirty="0">
                <a:latin typeface="Times New Roman"/>
                <a:cs typeface="Times New Roman"/>
              </a:rPr>
              <a:t> </a:t>
            </a:r>
            <a:r>
              <a:rPr sz="2000" spc="-5" dirty="0">
                <a:latin typeface="Times New Roman"/>
                <a:cs typeface="Times New Roman"/>
              </a:rPr>
              <a:t>technology.</a:t>
            </a:r>
            <a:endParaRPr sz="20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1660651" y="3331413"/>
            <a:ext cx="6734175" cy="787400"/>
          </a:xfrm>
          <a:prstGeom prst="rect">
            <a:avLst/>
          </a:prstGeom>
        </p:spPr>
        <p:txBody>
          <a:bodyPr vert="horz" wrap="square" lIns="0" tIns="12700" rIns="0" bIns="0" rtlCol="0">
            <a:spAutoFit/>
          </a:bodyPr>
          <a:lstStyle/>
          <a:p>
            <a:pPr marL="1784350" marR="5080" indent="-1771650">
              <a:lnSpc>
                <a:spcPct val="125000"/>
              </a:lnSpc>
              <a:spcBef>
                <a:spcPts val="100"/>
              </a:spcBef>
            </a:pPr>
            <a:r>
              <a:rPr sz="2000" spc="-5" dirty="0">
                <a:latin typeface="Times New Roman"/>
                <a:cs typeface="Times New Roman"/>
              </a:rPr>
              <a:t>Is the technology to be shipped to a foreign country or transmitted  to a foreign person in the</a:t>
            </a:r>
            <a:r>
              <a:rPr sz="2000" spc="-20" dirty="0">
                <a:latin typeface="Times New Roman"/>
                <a:cs typeface="Times New Roman"/>
              </a:rPr>
              <a:t> </a:t>
            </a:r>
            <a:r>
              <a:rPr sz="2000" spc="-10" dirty="0">
                <a:latin typeface="Times New Roman"/>
                <a:cs typeface="Times New Roman"/>
              </a:rPr>
              <a:t>U.S.?</a:t>
            </a:r>
            <a:endParaRPr sz="20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901700" y="2929382"/>
            <a:ext cx="7932420" cy="1473200"/>
          </a:xfrm>
          <a:prstGeom prst="rect">
            <a:avLst/>
          </a:prstGeom>
        </p:spPr>
        <p:txBody>
          <a:bodyPr vert="horz" wrap="square" lIns="0" tIns="12065" rIns="0" bIns="0" rtlCol="0">
            <a:spAutoFit/>
          </a:bodyPr>
          <a:lstStyle/>
          <a:p>
            <a:pPr marL="12700" algn="just">
              <a:lnSpc>
                <a:spcPct val="100000"/>
              </a:lnSpc>
              <a:spcBef>
                <a:spcPts val="95"/>
              </a:spcBef>
            </a:pPr>
            <a:r>
              <a:rPr sz="1700" b="1" spc="-5" dirty="0">
                <a:latin typeface="Times New Roman"/>
                <a:cs typeface="Times New Roman"/>
              </a:rPr>
              <a:t>Is the technology technical data* or</a:t>
            </a:r>
            <a:r>
              <a:rPr sz="1700" b="1" spc="20" dirty="0">
                <a:latin typeface="Times New Roman"/>
                <a:cs typeface="Times New Roman"/>
              </a:rPr>
              <a:t> </a:t>
            </a:r>
            <a:r>
              <a:rPr sz="1700" b="1" spc="-5" dirty="0">
                <a:latin typeface="Times New Roman"/>
                <a:cs typeface="Times New Roman"/>
              </a:rPr>
              <a:t>software?</a:t>
            </a:r>
            <a:endParaRPr sz="1700">
              <a:latin typeface="Times New Roman"/>
              <a:cs typeface="Times New Roman"/>
            </a:endParaRPr>
          </a:p>
          <a:p>
            <a:pPr>
              <a:lnSpc>
                <a:spcPct val="100000"/>
              </a:lnSpc>
              <a:spcBef>
                <a:spcPts val="20"/>
              </a:spcBef>
            </a:pPr>
            <a:endParaRPr sz="2800">
              <a:latin typeface="Times New Roman"/>
              <a:cs typeface="Times New Roman"/>
            </a:endParaRPr>
          </a:p>
          <a:p>
            <a:pPr marL="125095" marR="5080" indent="-113030" algn="just">
              <a:lnSpc>
                <a:spcPct val="100000"/>
              </a:lnSpc>
            </a:pPr>
            <a:r>
              <a:rPr sz="1700" spc="-5" dirty="0">
                <a:latin typeface="Times New Roman"/>
                <a:cs typeface="Times New Roman"/>
              </a:rPr>
              <a:t>*May take forms such as blueprints, plans, diagrams, models, formulae, tables, engineering  designs and specifications, manuals and instructions written or recorded on other media or  devices such as disk, tape, read-only memories. (see 15 CFR</a:t>
            </a:r>
            <a:r>
              <a:rPr sz="1700" spc="10" dirty="0">
                <a:latin typeface="Times New Roman"/>
                <a:cs typeface="Times New Roman"/>
              </a:rPr>
              <a:t> </a:t>
            </a:r>
            <a:r>
              <a:rPr sz="1700" spc="-5" dirty="0">
                <a:latin typeface="Times New Roman"/>
                <a:cs typeface="Times New Roman"/>
              </a:rPr>
              <a:t>772.1)</a:t>
            </a:r>
            <a:endParaRPr sz="17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1020572" y="3255517"/>
            <a:ext cx="8017509" cy="635000"/>
          </a:xfrm>
          <a:prstGeom prst="rect">
            <a:avLst/>
          </a:prstGeom>
        </p:spPr>
        <p:txBody>
          <a:bodyPr vert="horz" wrap="square" lIns="0" tIns="12065" rIns="0" bIns="0" rtlCol="0">
            <a:spAutoFit/>
          </a:bodyPr>
          <a:lstStyle/>
          <a:p>
            <a:pPr marL="889635" marR="5080" indent="-877569">
              <a:lnSpc>
                <a:spcPct val="100000"/>
              </a:lnSpc>
              <a:spcBef>
                <a:spcPts val="95"/>
              </a:spcBef>
            </a:pPr>
            <a:r>
              <a:rPr sz="2000" spc="-5" dirty="0">
                <a:latin typeface="Times New Roman"/>
                <a:cs typeface="Times New Roman"/>
              </a:rPr>
              <a:t>Is the technical data/software provided to the university by an external sponsor  under an agreement that explicitly requires an export</a:t>
            </a:r>
            <a:r>
              <a:rPr sz="2000" spc="-45" dirty="0">
                <a:latin typeface="Times New Roman"/>
                <a:cs typeface="Times New Roman"/>
              </a:rPr>
              <a:t> </a:t>
            </a:r>
            <a:r>
              <a:rPr sz="2000" spc="-5" dirty="0">
                <a:latin typeface="Times New Roman"/>
                <a:cs typeface="Times New Roman"/>
              </a:rPr>
              <a:t>license?</a:t>
            </a:r>
            <a:endParaRPr sz="20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1118108" y="3065018"/>
            <a:ext cx="7823200" cy="939800"/>
          </a:xfrm>
          <a:prstGeom prst="rect">
            <a:avLst/>
          </a:prstGeom>
        </p:spPr>
        <p:txBody>
          <a:bodyPr vert="horz" wrap="square" lIns="0" tIns="12065" rIns="0" bIns="0" rtlCol="0">
            <a:spAutoFit/>
          </a:bodyPr>
          <a:lstStyle/>
          <a:p>
            <a:pPr marL="12700" marR="5080" algn="ctr">
              <a:lnSpc>
                <a:spcPct val="100000"/>
              </a:lnSpc>
              <a:spcBef>
                <a:spcPts val="95"/>
              </a:spcBef>
            </a:pPr>
            <a:r>
              <a:rPr sz="2000" spc="-5" dirty="0">
                <a:latin typeface="Times New Roman"/>
                <a:cs typeface="Times New Roman"/>
              </a:rPr>
              <a:t>Was the technical data/software developed under a sponsored agreement and  subject to publication </a:t>
            </a:r>
            <a:r>
              <a:rPr sz="2000" dirty="0">
                <a:latin typeface="Times New Roman"/>
                <a:cs typeface="Times New Roman"/>
              </a:rPr>
              <a:t>restrictions </a:t>
            </a:r>
            <a:r>
              <a:rPr sz="2000" spc="-5" dirty="0">
                <a:latin typeface="Times New Roman"/>
                <a:cs typeface="Times New Roman"/>
              </a:rPr>
              <a:t>other than normal reviews for patentability  and/or inadvertent release of </a:t>
            </a:r>
            <a:r>
              <a:rPr sz="2000" spc="-10" dirty="0">
                <a:latin typeface="Times New Roman"/>
                <a:cs typeface="Times New Roman"/>
              </a:rPr>
              <a:t>confidential/proprietary</a:t>
            </a:r>
            <a:r>
              <a:rPr sz="2000" spc="25" dirty="0">
                <a:latin typeface="Times New Roman"/>
                <a:cs typeface="Times New Roman"/>
              </a:rPr>
              <a:t> </a:t>
            </a:r>
            <a:r>
              <a:rPr sz="2000" spc="-10" dirty="0">
                <a:latin typeface="Times New Roman"/>
                <a:cs typeface="Times New Roman"/>
              </a:rPr>
              <a:t>information?</a:t>
            </a:r>
            <a:endParaRPr sz="20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927607" y="2836418"/>
            <a:ext cx="8202295" cy="1549400"/>
          </a:xfrm>
          <a:prstGeom prst="rect">
            <a:avLst/>
          </a:prstGeom>
        </p:spPr>
        <p:txBody>
          <a:bodyPr vert="horz" wrap="square" lIns="0" tIns="12065" rIns="0" bIns="0" rtlCol="0">
            <a:spAutoFit/>
          </a:bodyPr>
          <a:lstStyle/>
          <a:p>
            <a:pPr marL="12065" marR="5080" algn="ctr">
              <a:lnSpc>
                <a:spcPct val="100000"/>
              </a:lnSpc>
              <a:spcBef>
                <a:spcPts val="95"/>
              </a:spcBef>
            </a:pPr>
            <a:r>
              <a:rPr sz="2000" spc="-5" dirty="0">
                <a:latin typeface="Times New Roman"/>
                <a:cs typeface="Times New Roman"/>
              </a:rPr>
              <a:t>Is the technical data/software advanced encryption </a:t>
            </a:r>
            <a:r>
              <a:rPr sz="2000" spc="-10" dirty="0">
                <a:latin typeface="Times New Roman"/>
                <a:cs typeface="Times New Roman"/>
              </a:rPr>
              <a:t>software </a:t>
            </a:r>
            <a:r>
              <a:rPr sz="2000" spc="-5" dirty="0">
                <a:latin typeface="Times New Roman"/>
                <a:cs typeface="Times New Roman"/>
              </a:rPr>
              <a:t>controlled for  "Encryption Item" reasons under Export Control Classification Number (ECCN)  5D002, Information Security - "Software", on the </a:t>
            </a:r>
            <a:r>
              <a:rPr sz="2000" u="sng" spc="-5" dirty="0">
                <a:solidFill>
                  <a:srgbClr val="009999"/>
                </a:solidFill>
                <a:uFill>
                  <a:solidFill>
                    <a:srgbClr val="009898"/>
                  </a:solidFill>
                </a:uFill>
                <a:latin typeface="Times New Roman"/>
                <a:cs typeface="Times New Roman"/>
              </a:rPr>
              <a:t>Commerce Control List</a:t>
            </a:r>
            <a:r>
              <a:rPr sz="2000" spc="-5" dirty="0">
                <a:latin typeface="Times New Roman"/>
                <a:cs typeface="Times New Roman"/>
              </a:rPr>
              <a:t>, or  mass market encryption software with symmetric key length exceeding 64-bits  controlled under ECCN</a:t>
            </a:r>
            <a:r>
              <a:rPr sz="2000" dirty="0">
                <a:latin typeface="Times New Roman"/>
                <a:cs typeface="Times New Roman"/>
              </a:rPr>
              <a:t> </a:t>
            </a:r>
            <a:r>
              <a:rPr sz="2000" spc="-5" dirty="0">
                <a:latin typeface="Times New Roman"/>
                <a:cs typeface="Times New Roman"/>
              </a:rPr>
              <a:t>5D992?</a:t>
            </a:r>
            <a:endParaRPr sz="20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4465955"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F</a:t>
            </a:r>
            <a:r>
              <a:rPr sz="2400" b="0" spc="-5" dirty="0">
                <a:solidFill>
                  <a:srgbClr val="A30045"/>
                </a:solidFill>
                <a:latin typeface="Times New Roman"/>
                <a:cs typeface="Times New Roman"/>
              </a:rPr>
              <a:t>OR FURTHER</a:t>
            </a:r>
            <a:r>
              <a:rPr sz="2400" b="0" spc="229" dirty="0">
                <a:solidFill>
                  <a:srgbClr val="A30045"/>
                </a:solidFill>
                <a:latin typeface="Times New Roman"/>
                <a:cs typeface="Times New Roman"/>
              </a:rPr>
              <a:t> </a:t>
            </a:r>
            <a:r>
              <a:rPr sz="2400" b="0" spc="-5" dirty="0">
                <a:solidFill>
                  <a:srgbClr val="A30045"/>
                </a:solidFill>
                <a:latin typeface="Times New Roman"/>
                <a:cs typeface="Times New Roman"/>
              </a:rPr>
              <a:t>ASSISTANCE</a:t>
            </a:r>
            <a:r>
              <a:rPr sz="3000" b="0" spc="-5" dirty="0">
                <a:solidFill>
                  <a:srgbClr val="A30045"/>
                </a:solidFill>
                <a:latin typeface="Times New Roman"/>
                <a:cs typeface="Times New Roman"/>
              </a:rPr>
              <a:t>…</a:t>
            </a:r>
            <a:endParaRPr sz="30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3839971" y="2074187"/>
            <a:ext cx="2376170" cy="3985065"/>
          </a:xfrm>
          <a:prstGeom prst="rect">
            <a:avLst/>
          </a:prstGeom>
        </p:spPr>
        <p:txBody>
          <a:bodyPr vert="horz" wrap="square" lIns="0" tIns="132080" rIns="0" bIns="0" rtlCol="0">
            <a:spAutoFit/>
          </a:bodyPr>
          <a:lstStyle/>
          <a:p>
            <a:pPr marL="1905" algn="ctr">
              <a:lnSpc>
                <a:spcPct val="100000"/>
              </a:lnSpc>
              <a:spcBef>
                <a:spcPts val="1040"/>
              </a:spcBef>
            </a:pPr>
            <a:r>
              <a:rPr lang="en-US" sz="2400" b="1" dirty="0" smtClean="0">
                <a:latin typeface="Times New Roman"/>
                <a:cs typeface="Times New Roman"/>
              </a:rPr>
              <a:t>Angelica Vaca</a:t>
            </a:r>
            <a:endParaRPr sz="2400" dirty="0">
              <a:latin typeface="Times New Roman"/>
              <a:cs typeface="Times New Roman"/>
            </a:endParaRPr>
          </a:p>
          <a:p>
            <a:pPr algn="ctr">
              <a:lnSpc>
                <a:spcPct val="100000"/>
              </a:lnSpc>
              <a:spcBef>
                <a:spcPts val="635"/>
              </a:spcBef>
            </a:pPr>
            <a:r>
              <a:rPr sz="1600" b="1" dirty="0" smtClean="0">
                <a:latin typeface="Times New Roman"/>
                <a:cs typeface="Times New Roman"/>
              </a:rPr>
              <a:t>Director</a:t>
            </a:r>
            <a:r>
              <a:rPr lang="en-US" sz="1600" b="1" dirty="0" smtClean="0">
                <a:latin typeface="Times New Roman"/>
                <a:cs typeface="Times New Roman"/>
              </a:rPr>
              <a:t>, Office of Research Services</a:t>
            </a:r>
            <a:endParaRPr sz="1600" dirty="0">
              <a:latin typeface="Times New Roman"/>
              <a:cs typeface="Times New Roman"/>
            </a:endParaRPr>
          </a:p>
          <a:p>
            <a:pPr>
              <a:lnSpc>
                <a:spcPct val="100000"/>
              </a:lnSpc>
              <a:spcBef>
                <a:spcPts val="45"/>
              </a:spcBef>
            </a:pPr>
            <a:endParaRPr sz="2150" dirty="0">
              <a:latin typeface="Times New Roman"/>
              <a:cs typeface="Times New Roman"/>
            </a:endParaRPr>
          </a:p>
          <a:p>
            <a:pPr marL="48895" marR="39370" algn="ctr">
              <a:lnSpc>
                <a:spcPct val="131200"/>
              </a:lnSpc>
              <a:spcBef>
                <a:spcPts val="5"/>
              </a:spcBef>
            </a:pPr>
            <a:r>
              <a:rPr sz="1600" dirty="0">
                <a:latin typeface="Times New Roman"/>
                <a:cs typeface="Times New Roman"/>
              </a:rPr>
              <a:t>Office of Research</a:t>
            </a:r>
            <a:r>
              <a:rPr sz="1600" spc="-95" dirty="0">
                <a:latin typeface="Times New Roman"/>
                <a:cs typeface="Times New Roman"/>
              </a:rPr>
              <a:t> </a:t>
            </a:r>
            <a:r>
              <a:rPr sz="1600" dirty="0">
                <a:latin typeface="Times New Roman"/>
                <a:cs typeface="Times New Roman"/>
              </a:rPr>
              <a:t>Services  Loyola University Chicago  Granada Center, Suite 400  </a:t>
            </a:r>
            <a:r>
              <a:rPr lang="en-US" sz="1600" dirty="0" smtClean="0">
                <a:latin typeface="Times New Roman"/>
                <a:cs typeface="Times New Roman"/>
              </a:rPr>
              <a:t>6439 N Sheridan Road</a:t>
            </a:r>
          </a:p>
          <a:p>
            <a:pPr marL="48895" marR="39370" algn="ctr">
              <a:lnSpc>
                <a:spcPct val="131200"/>
              </a:lnSpc>
              <a:spcBef>
                <a:spcPts val="5"/>
              </a:spcBef>
            </a:pPr>
            <a:r>
              <a:rPr lang="en-US" sz="1600" dirty="0" smtClean="0">
                <a:latin typeface="Times New Roman"/>
                <a:cs typeface="Times New Roman"/>
              </a:rPr>
              <a:t>Chicago, IL 60626-5309</a:t>
            </a:r>
            <a:endParaRPr sz="1600" dirty="0">
              <a:latin typeface="Times New Roman"/>
              <a:cs typeface="Times New Roman"/>
            </a:endParaRPr>
          </a:p>
          <a:p>
            <a:pPr marL="478790">
              <a:lnSpc>
                <a:spcPct val="100000"/>
              </a:lnSpc>
              <a:spcBef>
                <a:spcPts val="600"/>
              </a:spcBef>
            </a:pPr>
            <a:r>
              <a:rPr sz="1600" dirty="0" err="1">
                <a:latin typeface="Times New Roman"/>
                <a:cs typeface="Times New Roman"/>
              </a:rPr>
              <a:t>Ph</a:t>
            </a:r>
            <a:r>
              <a:rPr sz="1600" spc="-15" dirty="0">
                <a:latin typeface="Times New Roman"/>
                <a:cs typeface="Times New Roman"/>
              </a:rPr>
              <a:t> </a:t>
            </a:r>
            <a:r>
              <a:rPr sz="1600" dirty="0" smtClean="0">
                <a:latin typeface="Times New Roman"/>
                <a:cs typeface="Times New Roman"/>
              </a:rPr>
              <a:t>773-508-24</a:t>
            </a:r>
            <a:r>
              <a:rPr lang="en-US" sz="1600" dirty="0" smtClean="0">
                <a:latin typeface="Times New Roman"/>
                <a:cs typeface="Times New Roman"/>
              </a:rPr>
              <a:t>80</a:t>
            </a:r>
            <a:endParaRPr sz="1600" dirty="0">
              <a:latin typeface="Times New Roman"/>
              <a:cs typeface="Times New Roman"/>
            </a:endParaRPr>
          </a:p>
          <a:p>
            <a:pPr marL="433705">
              <a:lnSpc>
                <a:spcPct val="100000"/>
              </a:lnSpc>
              <a:spcBef>
                <a:spcPts val="600"/>
              </a:spcBef>
            </a:pPr>
            <a:r>
              <a:rPr sz="1600" dirty="0">
                <a:latin typeface="Times New Roman"/>
                <a:cs typeface="Times New Roman"/>
              </a:rPr>
              <a:t>Fax</a:t>
            </a:r>
            <a:r>
              <a:rPr sz="1600" spc="-15" dirty="0">
                <a:latin typeface="Times New Roman"/>
                <a:cs typeface="Times New Roman"/>
              </a:rPr>
              <a:t> </a:t>
            </a:r>
            <a:r>
              <a:rPr sz="1600" dirty="0">
                <a:latin typeface="Times New Roman"/>
                <a:cs typeface="Times New Roman"/>
              </a:rPr>
              <a:t>773-508-8942</a:t>
            </a:r>
          </a:p>
          <a:p>
            <a:pPr marL="463550">
              <a:lnSpc>
                <a:spcPct val="100000"/>
              </a:lnSpc>
              <a:spcBef>
                <a:spcPts val="600"/>
              </a:spcBef>
            </a:pPr>
            <a:r>
              <a:rPr lang="en-US" sz="1600" u="sng" dirty="0" smtClean="0">
                <a:solidFill>
                  <a:srgbClr val="009999"/>
                </a:solidFill>
                <a:uFill>
                  <a:solidFill>
                    <a:srgbClr val="009898"/>
                  </a:solidFill>
                </a:uFill>
                <a:latin typeface="Times New Roman"/>
                <a:cs typeface="Times New Roman"/>
                <a:hlinkClick r:id="rId2"/>
              </a:rPr>
              <a:t>avaca1</a:t>
            </a:r>
            <a:r>
              <a:rPr sz="1600" u="sng" dirty="0" smtClean="0">
                <a:solidFill>
                  <a:srgbClr val="009999"/>
                </a:solidFill>
                <a:uFill>
                  <a:solidFill>
                    <a:srgbClr val="009898"/>
                  </a:solidFill>
                </a:uFill>
                <a:latin typeface="Times New Roman"/>
                <a:cs typeface="Times New Roman"/>
                <a:hlinkClick r:id="rId2"/>
              </a:rPr>
              <a:t>@luc.edu</a:t>
            </a:r>
            <a:endParaRPr sz="1600" dirty="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901700" y="2182622"/>
            <a:ext cx="8119745" cy="3324225"/>
          </a:xfrm>
          <a:prstGeom prst="rect">
            <a:avLst/>
          </a:prstGeom>
        </p:spPr>
        <p:txBody>
          <a:bodyPr vert="horz" wrap="square" lIns="0" tIns="12700" rIns="0" bIns="0" rtlCol="0">
            <a:spAutoFit/>
          </a:bodyPr>
          <a:lstStyle/>
          <a:p>
            <a:pPr marL="12700">
              <a:lnSpc>
                <a:spcPct val="100000"/>
              </a:lnSpc>
              <a:spcBef>
                <a:spcPts val="100"/>
              </a:spcBef>
            </a:pPr>
            <a:r>
              <a:rPr sz="1600" b="1" dirty="0">
                <a:latin typeface="Times New Roman"/>
                <a:cs typeface="Times New Roman"/>
              </a:rPr>
              <a:t>Is the technology a defense article* on the </a:t>
            </a:r>
            <a:r>
              <a:rPr sz="1600" b="1" u="heavy" spc="-5" dirty="0">
                <a:solidFill>
                  <a:srgbClr val="009999"/>
                </a:solidFill>
                <a:uFill>
                  <a:solidFill>
                    <a:srgbClr val="009898"/>
                  </a:solidFill>
                </a:uFill>
                <a:latin typeface="Times New Roman"/>
                <a:cs typeface="Times New Roman"/>
              </a:rPr>
              <a:t>U.S. Munitions</a:t>
            </a:r>
            <a:r>
              <a:rPr sz="1600" b="1" u="heavy" spc="-30" dirty="0">
                <a:solidFill>
                  <a:srgbClr val="009999"/>
                </a:solidFill>
                <a:uFill>
                  <a:solidFill>
                    <a:srgbClr val="009898"/>
                  </a:solidFill>
                </a:uFill>
                <a:latin typeface="Times New Roman"/>
                <a:cs typeface="Times New Roman"/>
              </a:rPr>
              <a:t> </a:t>
            </a:r>
            <a:r>
              <a:rPr sz="1600" b="1" u="heavy" spc="-5" dirty="0">
                <a:solidFill>
                  <a:srgbClr val="009999"/>
                </a:solidFill>
                <a:uFill>
                  <a:solidFill>
                    <a:srgbClr val="009898"/>
                  </a:solidFill>
                </a:uFill>
                <a:latin typeface="Times New Roman"/>
                <a:cs typeface="Times New Roman"/>
              </a:rPr>
              <a:t>List</a:t>
            </a:r>
            <a:r>
              <a:rPr sz="1600" b="1" spc="-5" dirty="0">
                <a:latin typeface="Times New Roman"/>
                <a:cs typeface="Times New Roman"/>
              </a:rPr>
              <a:t>?</a:t>
            </a:r>
            <a:endParaRPr sz="1600">
              <a:latin typeface="Times New Roman"/>
              <a:cs typeface="Times New Roman"/>
            </a:endParaRPr>
          </a:p>
          <a:p>
            <a:pPr>
              <a:lnSpc>
                <a:spcPct val="100000"/>
              </a:lnSpc>
            </a:pPr>
            <a:endParaRPr sz="1700">
              <a:latin typeface="Times New Roman"/>
              <a:cs typeface="Times New Roman"/>
            </a:endParaRPr>
          </a:p>
          <a:p>
            <a:pPr marL="12700">
              <a:lnSpc>
                <a:spcPct val="100000"/>
              </a:lnSpc>
              <a:spcBef>
                <a:spcPts val="1165"/>
              </a:spcBef>
            </a:pPr>
            <a:r>
              <a:rPr sz="1600" dirty="0">
                <a:latin typeface="Times New Roman"/>
                <a:cs typeface="Times New Roman"/>
              </a:rPr>
              <a:t>*A defense</a:t>
            </a:r>
            <a:r>
              <a:rPr sz="1600" spc="-25" dirty="0">
                <a:latin typeface="Times New Roman"/>
                <a:cs typeface="Times New Roman"/>
              </a:rPr>
              <a:t> </a:t>
            </a:r>
            <a:r>
              <a:rPr sz="1600" dirty="0">
                <a:latin typeface="Times New Roman"/>
                <a:cs typeface="Times New Roman"/>
              </a:rPr>
              <a:t>article:</a:t>
            </a:r>
            <a:endParaRPr sz="1600">
              <a:latin typeface="Times New Roman"/>
              <a:cs typeface="Times New Roman"/>
            </a:endParaRPr>
          </a:p>
          <a:p>
            <a:pPr marL="1155065" marR="35560" indent="-400050">
              <a:lnSpc>
                <a:spcPct val="135700"/>
              </a:lnSpc>
              <a:spcBef>
                <a:spcPts val="5"/>
              </a:spcBef>
              <a:buAutoNum type="alphaLcParenBoth"/>
              <a:tabLst>
                <a:tab pos="997585" algn="l"/>
              </a:tabLst>
            </a:pPr>
            <a:r>
              <a:rPr sz="1400" spc="-5" dirty="0">
                <a:latin typeface="Times New Roman"/>
                <a:cs typeface="Times New Roman"/>
              </a:rPr>
              <a:t>Is specifically designed, developed, configured, adapted, or modified for a military application, and  (i)Does not have predominant civil applications,</a:t>
            </a:r>
            <a:r>
              <a:rPr sz="1400" spc="50" dirty="0">
                <a:latin typeface="Times New Roman"/>
                <a:cs typeface="Times New Roman"/>
              </a:rPr>
              <a:t> </a:t>
            </a:r>
            <a:r>
              <a:rPr sz="1400" spc="-5" dirty="0">
                <a:latin typeface="Times New Roman"/>
                <a:cs typeface="Times New Roman"/>
              </a:rPr>
              <a:t>and</a:t>
            </a:r>
            <a:endParaRPr sz="1400">
              <a:latin typeface="Times New Roman"/>
              <a:cs typeface="Times New Roman"/>
            </a:endParaRPr>
          </a:p>
          <a:p>
            <a:pPr marL="1155065" marR="5080">
              <a:lnSpc>
                <a:spcPct val="100000"/>
              </a:lnSpc>
              <a:spcBef>
                <a:spcPts val="600"/>
              </a:spcBef>
            </a:pPr>
            <a:r>
              <a:rPr sz="1400" spc="-5" dirty="0">
                <a:latin typeface="Times New Roman"/>
                <a:cs typeface="Times New Roman"/>
              </a:rPr>
              <a:t>(ii)Does not have performance equivalent (defined by form, fit and function) to those of an article  or service used for civil applications;</a:t>
            </a:r>
            <a:r>
              <a:rPr sz="1400" spc="35" dirty="0">
                <a:latin typeface="Times New Roman"/>
                <a:cs typeface="Times New Roman"/>
              </a:rPr>
              <a:t> </a:t>
            </a:r>
            <a:r>
              <a:rPr sz="1400" spc="-5" dirty="0">
                <a:latin typeface="Times New Roman"/>
                <a:cs typeface="Times New Roman"/>
              </a:rPr>
              <a:t>or</a:t>
            </a:r>
            <a:endParaRPr sz="1400">
              <a:latin typeface="Times New Roman"/>
              <a:cs typeface="Times New Roman"/>
            </a:endParaRPr>
          </a:p>
          <a:p>
            <a:pPr marL="755650" marR="25400">
              <a:lnSpc>
                <a:spcPct val="100000"/>
              </a:lnSpc>
              <a:spcBef>
                <a:spcPts val="600"/>
              </a:spcBef>
              <a:buAutoNum type="alphaLcParenBoth" startAt="2"/>
              <a:tabLst>
                <a:tab pos="1005840" algn="l"/>
              </a:tabLst>
            </a:pPr>
            <a:r>
              <a:rPr sz="1400" spc="-5" dirty="0">
                <a:latin typeface="Times New Roman"/>
                <a:cs typeface="Times New Roman"/>
              </a:rPr>
              <a:t>Is specifically designed, developed, configured, adapted, or modified for a military application, and  has significant military or intelligence applicability (examples are nuclear, biological, or chemical  weapons and satellite technology with military</a:t>
            </a:r>
            <a:r>
              <a:rPr sz="1400" spc="40" dirty="0">
                <a:latin typeface="Times New Roman"/>
                <a:cs typeface="Times New Roman"/>
              </a:rPr>
              <a:t> </a:t>
            </a:r>
            <a:r>
              <a:rPr sz="1400" spc="-5" dirty="0">
                <a:latin typeface="Times New Roman"/>
                <a:cs typeface="Times New Roman"/>
              </a:rPr>
              <a:t>application).</a:t>
            </a:r>
            <a:endParaRPr sz="1400">
              <a:latin typeface="Times New Roman"/>
              <a:cs typeface="Times New Roman"/>
            </a:endParaRPr>
          </a:p>
          <a:p>
            <a:pPr>
              <a:lnSpc>
                <a:spcPct val="100000"/>
              </a:lnSpc>
            </a:pPr>
            <a:endParaRPr sz="1500">
              <a:latin typeface="Times New Roman"/>
              <a:cs typeface="Times New Roman"/>
            </a:endParaRPr>
          </a:p>
          <a:p>
            <a:pPr marL="187325" algn="ctr">
              <a:lnSpc>
                <a:spcPct val="100000"/>
              </a:lnSpc>
              <a:spcBef>
                <a:spcPts val="965"/>
              </a:spcBef>
              <a:tabLst>
                <a:tab pos="750570" algn="l"/>
              </a:tabLst>
            </a:pPr>
            <a:r>
              <a:rPr sz="1800" u="sng" spc="-65" dirty="0">
                <a:solidFill>
                  <a:srgbClr val="009999"/>
                </a:solidFill>
                <a:uFill>
                  <a:solidFill>
                    <a:srgbClr val="009898"/>
                  </a:solidFill>
                </a:uFill>
                <a:latin typeface="Times New Roman"/>
                <a:cs typeface="Times New Roman"/>
              </a:rPr>
              <a:t>Yes</a:t>
            </a:r>
            <a:r>
              <a:rPr sz="1800" spc="-65"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2342642" y="3522217"/>
            <a:ext cx="5374005" cy="330200"/>
          </a:xfrm>
          <a:prstGeom prst="rect">
            <a:avLst/>
          </a:prstGeom>
        </p:spPr>
        <p:txBody>
          <a:bodyPr vert="horz" wrap="square" lIns="0" tIns="12065" rIns="0" bIns="0" rtlCol="0">
            <a:spAutoFit/>
          </a:bodyPr>
          <a:lstStyle/>
          <a:p>
            <a:pPr marL="12700">
              <a:lnSpc>
                <a:spcPct val="100000"/>
              </a:lnSpc>
              <a:spcBef>
                <a:spcPts val="95"/>
              </a:spcBef>
            </a:pPr>
            <a:r>
              <a:rPr sz="2000" spc="-5" dirty="0">
                <a:latin typeface="Times New Roman"/>
                <a:cs typeface="Times New Roman"/>
              </a:rPr>
              <a:t>Is the technology to be shipped to a foreign</a:t>
            </a:r>
            <a:r>
              <a:rPr sz="2000" spc="25" dirty="0">
                <a:latin typeface="Times New Roman"/>
                <a:cs typeface="Times New Roman"/>
              </a:rPr>
              <a:t> </a:t>
            </a:r>
            <a:r>
              <a:rPr sz="2000" spc="-5" dirty="0">
                <a:latin typeface="Times New Roman"/>
                <a:cs typeface="Times New Roman"/>
              </a:rPr>
              <a:t>country?</a:t>
            </a:r>
            <a:endParaRPr sz="20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1147820" y="3293617"/>
            <a:ext cx="7759065" cy="1320800"/>
          </a:xfrm>
          <a:prstGeom prst="rect">
            <a:avLst/>
          </a:prstGeom>
        </p:spPr>
        <p:txBody>
          <a:bodyPr vert="horz" wrap="square" lIns="0" tIns="12065" rIns="0" bIns="0" rtlCol="0">
            <a:spAutoFit/>
          </a:bodyPr>
          <a:lstStyle/>
          <a:p>
            <a:pPr marL="58419" marR="45085" algn="ctr">
              <a:lnSpc>
                <a:spcPct val="100000"/>
              </a:lnSpc>
              <a:spcBef>
                <a:spcPts val="95"/>
              </a:spcBef>
            </a:pPr>
            <a:r>
              <a:rPr sz="2000" spc="-5" dirty="0">
                <a:latin typeface="Times New Roman"/>
                <a:cs typeface="Times New Roman"/>
              </a:rPr>
              <a:t>Bad news! You may need to obtain an export license unless an exception is  available for your particular</a:t>
            </a:r>
            <a:r>
              <a:rPr sz="2000" spc="-40" dirty="0">
                <a:latin typeface="Times New Roman"/>
                <a:cs typeface="Times New Roman"/>
              </a:rPr>
              <a:t> </a:t>
            </a:r>
            <a:r>
              <a:rPr sz="2000" spc="-5" dirty="0">
                <a:latin typeface="Times New Roman"/>
                <a:cs typeface="Times New Roman"/>
              </a:rPr>
              <a:t>circumstance.</a:t>
            </a:r>
            <a:endParaRPr sz="2000">
              <a:latin typeface="Times New Roman"/>
              <a:cs typeface="Times New Roman"/>
            </a:endParaRPr>
          </a:p>
          <a:p>
            <a:pPr marL="12065" marR="5080" algn="ctr">
              <a:lnSpc>
                <a:spcPct val="100000"/>
              </a:lnSpc>
              <a:spcBef>
                <a:spcPts val="600"/>
              </a:spcBef>
            </a:pPr>
            <a:r>
              <a:rPr sz="2000" spc="-5" dirty="0">
                <a:latin typeface="Times New Roman"/>
                <a:cs typeface="Times New Roman"/>
              </a:rPr>
              <a:t>Please contact </a:t>
            </a:r>
            <a:r>
              <a:rPr sz="2000" u="sng" spc="-5" dirty="0">
                <a:solidFill>
                  <a:srgbClr val="009999"/>
                </a:solidFill>
                <a:uFill>
                  <a:solidFill>
                    <a:srgbClr val="009898"/>
                  </a:solidFill>
                </a:uFill>
                <a:latin typeface="Times New Roman"/>
                <a:cs typeface="Times New Roman"/>
              </a:rPr>
              <a:t>William Sellers</a:t>
            </a:r>
            <a:r>
              <a:rPr sz="2000" spc="-5" dirty="0">
                <a:solidFill>
                  <a:srgbClr val="009999"/>
                </a:solidFill>
                <a:latin typeface="Times New Roman"/>
                <a:cs typeface="Times New Roman"/>
              </a:rPr>
              <a:t> </a:t>
            </a:r>
            <a:r>
              <a:rPr sz="2000" spc="-5" dirty="0">
                <a:latin typeface="Times New Roman"/>
                <a:cs typeface="Times New Roman"/>
              </a:rPr>
              <a:t>in the Office of Research Services for further  information.</a:t>
            </a:r>
            <a:endParaRPr sz="20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901700" y="1923542"/>
            <a:ext cx="8249920" cy="3583304"/>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Is the technology </a:t>
            </a:r>
            <a:r>
              <a:rPr sz="1400" b="1" i="1" spc="-5" dirty="0">
                <a:latin typeface="Times New Roman"/>
                <a:cs typeface="Times New Roman"/>
              </a:rPr>
              <a:t>technical data </a:t>
            </a:r>
            <a:r>
              <a:rPr sz="1400" b="1" spc="-5" dirty="0">
                <a:latin typeface="Times New Roman"/>
                <a:cs typeface="Times New Roman"/>
              </a:rPr>
              <a:t>directly related to a defense</a:t>
            </a:r>
            <a:r>
              <a:rPr sz="1400" b="1" spc="35" dirty="0">
                <a:latin typeface="Times New Roman"/>
                <a:cs typeface="Times New Roman"/>
              </a:rPr>
              <a:t> </a:t>
            </a:r>
            <a:r>
              <a:rPr sz="1400" b="1" spc="-5" dirty="0">
                <a:latin typeface="Times New Roman"/>
                <a:cs typeface="Times New Roman"/>
              </a:rPr>
              <a:t>article?</a:t>
            </a:r>
            <a:endParaRPr sz="1400">
              <a:latin typeface="Times New Roman"/>
              <a:cs typeface="Times New Roman"/>
            </a:endParaRPr>
          </a:p>
          <a:p>
            <a:pPr>
              <a:lnSpc>
                <a:spcPct val="100000"/>
              </a:lnSpc>
            </a:pPr>
            <a:endParaRPr sz="1500">
              <a:latin typeface="Times New Roman"/>
              <a:cs typeface="Times New Roman"/>
            </a:endParaRPr>
          </a:p>
          <a:p>
            <a:pPr marL="12700">
              <a:lnSpc>
                <a:spcPct val="100000"/>
              </a:lnSpc>
              <a:spcBef>
                <a:spcPts val="885"/>
              </a:spcBef>
            </a:pPr>
            <a:r>
              <a:rPr sz="1300" spc="-5" dirty="0">
                <a:latin typeface="Times New Roman"/>
                <a:cs typeface="Times New Roman"/>
              </a:rPr>
              <a:t>"Technical data" </a:t>
            </a:r>
            <a:r>
              <a:rPr sz="1300" dirty="0">
                <a:latin typeface="Times New Roman"/>
                <a:cs typeface="Times New Roman"/>
              </a:rPr>
              <a:t>is </a:t>
            </a:r>
            <a:r>
              <a:rPr sz="1300" spc="-5" dirty="0">
                <a:latin typeface="Times New Roman"/>
                <a:cs typeface="Times New Roman"/>
              </a:rPr>
              <a:t>defined</a:t>
            </a:r>
            <a:r>
              <a:rPr sz="1300" spc="-45" dirty="0">
                <a:latin typeface="Times New Roman"/>
                <a:cs typeface="Times New Roman"/>
              </a:rPr>
              <a:t> </a:t>
            </a:r>
            <a:r>
              <a:rPr sz="1300" dirty="0">
                <a:latin typeface="Times New Roman"/>
                <a:cs typeface="Times New Roman"/>
              </a:rPr>
              <a:t>as:</a:t>
            </a:r>
            <a:endParaRPr sz="1300">
              <a:latin typeface="Times New Roman"/>
              <a:cs typeface="Times New Roman"/>
            </a:endParaRPr>
          </a:p>
          <a:p>
            <a:pPr marL="701040" marR="60960" indent="-231775">
              <a:lnSpc>
                <a:spcPct val="100000"/>
              </a:lnSpc>
              <a:spcBef>
                <a:spcPts val="600"/>
              </a:spcBef>
              <a:buAutoNum type="arabicParenR"/>
              <a:tabLst>
                <a:tab pos="701675" algn="l"/>
              </a:tabLst>
            </a:pPr>
            <a:r>
              <a:rPr sz="1300" dirty="0">
                <a:latin typeface="Times New Roman"/>
                <a:cs typeface="Times New Roman"/>
              </a:rPr>
              <a:t>Information, other than </a:t>
            </a:r>
            <a:r>
              <a:rPr sz="1300" spc="-5" dirty="0">
                <a:latin typeface="Times New Roman"/>
                <a:cs typeface="Times New Roman"/>
              </a:rPr>
              <a:t>software </a:t>
            </a:r>
            <a:r>
              <a:rPr sz="1300" dirty="0">
                <a:latin typeface="Times New Roman"/>
                <a:cs typeface="Times New Roman"/>
              </a:rPr>
              <a:t>as defined in §120.10(a)(4), </a:t>
            </a:r>
            <a:r>
              <a:rPr sz="1300" spc="-5" dirty="0">
                <a:latin typeface="Times New Roman"/>
                <a:cs typeface="Times New Roman"/>
              </a:rPr>
              <a:t>which </a:t>
            </a:r>
            <a:r>
              <a:rPr sz="1300" dirty="0">
                <a:latin typeface="Times New Roman"/>
                <a:cs typeface="Times New Roman"/>
              </a:rPr>
              <a:t>is required for the design, development,  </a:t>
            </a:r>
            <a:r>
              <a:rPr sz="1300" spc="-5" dirty="0">
                <a:latin typeface="Times New Roman"/>
                <a:cs typeface="Times New Roman"/>
              </a:rPr>
              <a:t>production, manufacture, </a:t>
            </a:r>
            <a:r>
              <a:rPr sz="1300" dirty="0">
                <a:latin typeface="Times New Roman"/>
                <a:cs typeface="Times New Roman"/>
              </a:rPr>
              <a:t>assembly, </a:t>
            </a:r>
            <a:r>
              <a:rPr sz="1300" spc="-5" dirty="0">
                <a:latin typeface="Times New Roman"/>
                <a:cs typeface="Times New Roman"/>
              </a:rPr>
              <a:t>operation, repair, </a:t>
            </a:r>
            <a:r>
              <a:rPr sz="1300" dirty="0">
                <a:latin typeface="Times New Roman"/>
                <a:cs typeface="Times New Roman"/>
              </a:rPr>
              <a:t>testing, maintenance </a:t>
            </a:r>
            <a:r>
              <a:rPr sz="1300" spc="-5" dirty="0">
                <a:latin typeface="Times New Roman"/>
                <a:cs typeface="Times New Roman"/>
              </a:rPr>
              <a:t>or modification of defense </a:t>
            </a:r>
            <a:r>
              <a:rPr sz="1300" dirty="0">
                <a:latin typeface="Times New Roman"/>
                <a:cs typeface="Times New Roman"/>
              </a:rPr>
              <a:t>articles.  This includes information in the form of blueprints, drawings, </a:t>
            </a:r>
            <a:r>
              <a:rPr sz="1300" spc="-5" dirty="0">
                <a:latin typeface="Times New Roman"/>
                <a:cs typeface="Times New Roman"/>
              </a:rPr>
              <a:t>photographs, plans, </a:t>
            </a:r>
            <a:r>
              <a:rPr sz="1300" dirty="0">
                <a:latin typeface="Times New Roman"/>
                <a:cs typeface="Times New Roman"/>
              </a:rPr>
              <a:t>instructions or</a:t>
            </a:r>
            <a:r>
              <a:rPr sz="1300" spc="-70" dirty="0">
                <a:latin typeface="Times New Roman"/>
                <a:cs typeface="Times New Roman"/>
              </a:rPr>
              <a:t> </a:t>
            </a:r>
            <a:r>
              <a:rPr sz="1300" dirty="0">
                <a:latin typeface="Times New Roman"/>
                <a:cs typeface="Times New Roman"/>
              </a:rPr>
              <a:t>documentation.</a:t>
            </a:r>
            <a:endParaRPr sz="1300">
              <a:latin typeface="Times New Roman"/>
              <a:cs typeface="Times New Roman"/>
            </a:endParaRPr>
          </a:p>
          <a:p>
            <a:pPr marL="701040" indent="-232410">
              <a:lnSpc>
                <a:spcPct val="100000"/>
              </a:lnSpc>
              <a:spcBef>
                <a:spcPts val="600"/>
              </a:spcBef>
              <a:buAutoNum type="arabicParenR"/>
              <a:tabLst>
                <a:tab pos="701675" algn="l"/>
              </a:tabLst>
            </a:pPr>
            <a:r>
              <a:rPr sz="1300" spc="-5" dirty="0">
                <a:latin typeface="Times New Roman"/>
                <a:cs typeface="Times New Roman"/>
              </a:rPr>
              <a:t>Classified </a:t>
            </a:r>
            <a:r>
              <a:rPr sz="1300" dirty="0">
                <a:latin typeface="Times New Roman"/>
                <a:cs typeface="Times New Roman"/>
              </a:rPr>
              <a:t>information </a:t>
            </a:r>
            <a:r>
              <a:rPr sz="1300" spc="-5" dirty="0">
                <a:latin typeface="Times New Roman"/>
                <a:cs typeface="Times New Roman"/>
              </a:rPr>
              <a:t>relating </a:t>
            </a:r>
            <a:r>
              <a:rPr sz="1300" dirty="0">
                <a:latin typeface="Times New Roman"/>
                <a:cs typeface="Times New Roman"/>
              </a:rPr>
              <a:t>to </a:t>
            </a:r>
            <a:r>
              <a:rPr sz="1300" spc="-5" dirty="0">
                <a:latin typeface="Times New Roman"/>
                <a:cs typeface="Times New Roman"/>
              </a:rPr>
              <a:t>defense articles and defense</a:t>
            </a:r>
            <a:r>
              <a:rPr sz="1300" spc="-25" dirty="0">
                <a:latin typeface="Times New Roman"/>
                <a:cs typeface="Times New Roman"/>
              </a:rPr>
              <a:t> </a:t>
            </a:r>
            <a:r>
              <a:rPr sz="1300" spc="-5" dirty="0">
                <a:latin typeface="Times New Roman"/>
                <a:cs typeface="Times New Roman"/>
              </a:rPr>
              <a:t>services;</a:t>
            </a:r>
            <a:endParaRPr sz="1300">
              <a:latin typeface="Times New Roman"/>
              <a:cs typeface="Times New Roman"/>
            </a:endParaRPr>
          </a:p>
          <a:p>
            <a:pPr marL="701040" indent="-232410">
              <a:lnSpc>
                <a:spcPct val="100000"/>
              </a:lnSpc>
              <a:spcBef>
                <a:spcPts val="600"/>
              </a:spcBef>
              <a:buAutoNum type="arabicParenR"/>
              <a:tabLst>
                <a:tab pos="701675" algn="l"/>
              </a:tabLst>
            </a:pPr>
            <a:r>
              <a:rPr sz="1300" dirty="0">
                <a:latin typeface="Times New Roman"/>
                <a:cs typeface="Times New Roman"/>
              </a:rPr>
              <a:t>Information covered by an invention </a:t>
            </a:r>
            <a:r>
              <a:rPr sz="1300" spc="-5" dirty="0">
                <a:latin typeface="Times New Roman"/>
                <a:cs typeface="Times New Roman"/>
              </a:rPr>
              <a:t>secrecy</a:t>
            </a:r>
            <a:r>
              <a:rPr sz="1300" spc="-55" dirty="0">
                <a:latin typeface="Times New Roman"/>
                <a:cs typeface="Times New Roman"/>
              </a:rPr>
              <a:t> </a:t>
            </a:r>
            <a:r>
              <a:rPr sz="1300" dirty="0">
                <a:latin typeface="Times New Roman"/>
                <a:cs typeface="Times New Roman"/>
              </a:rPr>
              <a:t>order;</a:t>
            </a:r>
            <a:endParaRPr sz="1300">
              <a:latin typeface="Times New Roman"/>
              <a:cs typeface="Times New Roman"/>
            </a:endParaRPr>
          </a:p>
          <a:p>
            <a:pPr marL="701040" indent="-232410">
              <a:lnSpc>
                <a:spcPct val="100000"/>
              </a:lnSpc>
              <a:spcBef>
                <a:spcPts val="600"/>
              </a:spcBef>
              <a:buAutoNum type="arabicParenR"/>
              <a:tabLst>
                <a:tab pos="701675" algn="l"/>
              </a:tabLst>
            </a:pPr>
            <a:r>
              <a:rPr sz="1300" dirty="0">
                <a:latin typeface="Times New Roman"/>
                <a:cs typeface="Times New Roman"/>
              </a:rPr>
              <a:t>Software as defined in </a:t>
            </a:r>
            <a:r>
              <a:rPr sz="1300" spc="-5" dirty="0">
                <a:latin typeface="Times New Roman"/>
                <a:cs typeface="Times New Roman"/>
              </a:rPr>
              <a:t>§121.8(f) of this subchapter directly related to defense</a:t>
            </a:r>
            <a:r>
              <a:rPr sz="1300" spc="-10" dirty="0">
                <a:latin typeface="Times New Roman"/>
                <a:cs typeface="Times New Roman"/>
              </a:rPr>
              <a:t> </a:t>
            </a:r>
            <a:r>
              <a:rPr sz="1300" spc="-5" dirty="0">
                <a:latin typeface="Times New Roman"/>
                <a:cs typeface="Times New Roman"/>
              </a:rPr>
              <a:t>articles;</a:t>
            </a:r>
            <a:endParaRPr sz="1300">
              <a:latin typeface="Times New Roman"/>
              <a:cs typeface="Times New Roman"/>
            </a:endParaRPr>
          </a:p>
          <a:p>
            <a:pPr marL="701040" marR="5080" indent="-231775">
              <a:lnSpc>
                <a:spcPct val="100000"/>
              </a:lnSpc>
              <a:spcBef>
                <a:spcPts val="600"/>
              </a:spcBef>
              <a:buAutoNum type="arabicParenR"/>
              <a:tabLst>
                <a:tab pos="701675" algn="l"/>
              </a:tabLst>
            </a:pPr>
            <a:r>
              <a:rPr sz="1300" dirty="0">
                <a:latin typeface="Times New Roman"/>
                <a:cs typeface="Times New Roman"/>
              </a:rPr>
              <a:t>This definition does not include information concerning </a:t>
            </a:r>
            <a:r>
              <a:rPr sz="1300" spc="-5" dirty="0">
                <a:latin typeface="Times New Roman"/>
                <a:cs typeface="Times New Roman"/>
              </a:rPr>
              <a:t>general scientific, mathematical or </a:t>
            </a:r>
            <a:r>
              <a:rPr sz="1300" dirty="0">
                <a:latin typeface="Times New Roman"/>
                <a:cs typeface="Times New Roman"/>
              </a:rPr>
              <a:t>engineering </a:t>
            </a:r>
            <a:r>
              <a:rPr sz="1300" spc="-5" dirty="0">
                <a:latin typeface="Times New Roman"/>
                <a:cs typeface="Times New Roman"/>
              </a:rPr>
              <a:t>principles  </a:t>
            </a:r>
            <a:r>
              <a:rPr sz="1300" dirty="0">
                <a:latin typeface="Times New Roman"/>
                <a:cs typeface="Times New Roman"/>
              </a:rPr>
              <a:t>commonly taught in </a:t>
            </a:r>
            <a:r>
              <a:rPr sz="1300" spc="-5" dirty="0">
                <a:latin typeface="Times New Roman"/>
                <a:cs typeface="Times New Roman"/>
              </a:rPr>
              <a:t>schools, </a:t>
            </a:r>
            <a:r>
              <a:rPr sz="1300" dirty="0">
                <a:latin typeface="Times New Roman"/>
                <a:cs typeface="Times New Roman"/>
              </a:rPr>
              <a:t>colleges </a:t>
            </a:r>
            <a:r>
              <a:rPr sz="1300" spc="-5" dirty="0">
                <a:latin typeface="Times New Roman"/>
                <a:cs typeface="Times New Roman"/>
              </a:rPr>
              <a:t>and universities or </a:t>
            </a:r>
            <a:r>
              <a:rPr sz="1300" dirty="0">
                <a:latin typeface="Times New Roman"/>
                <a:cs typeface="Times New Roman"/>
              </a:rPr>
              <a:t>information in the public domain as </a:t>
            </a:r>
            <a:r>
              <a:rPr sz="1300" spc="-5" dirty="0">
                <a:latin typeface="Times New Roman"/>
                <a:cs typeface="Times New Roman"/>
              </a:rPr>
              <a:t>defined </a:t>
            </a:r>
            <a:r>
              <a:rPr sz="1300" dirty="0">
                <a:latin typeface="Times New Roman"/>
                <a:cs typeface="Times New Roman"/>
              </a:rPr>
              <a:t>in §120.11.  </a:t>
            </a:r>
            <a:r>
              <a:rPr sz="1300" spc="-5" dirty="0">
                <a:latin typeface="Times New Roman"/>
                <a:cs typeface="Times New Roman"/>
              </a:rPr>
              <a:t>It </a:t>
            </a:r>
            <a:r>
              <a:rPr sz="1300" dirty="0">
                <a:latin typeface="Times New Roman"/>
                <a:cs typeface="Times New Roman"/>
              </a:rPr>
              <a:t>also </a:t>
            </a:r>
            <a:r>
              <a:rPr sz="1300" spc="-5" dirty="0">
                <a:latin typeface="Times New Roman"/>
                <a:cs typeface="Times New Roman"/>
              </a:rPr>
              <a:t>does not </a:t>
            </a:r>
            <a:r>
              <a:rPr sz="1300" dirty="0">
                <a:latin typeface="Times New Roman"/>
                <a:cs typeface="Times New Roman"/>
              </a:rPr>
              <a:t>include </a:t>
            </a:r>
            <a:r>
              <a:rPr sz="1300" spc="-5" dirty="0">
                <a:latin typeface="Times New Roman"/>
                <a:cs typeface="Times New Roman"/>
              </a:rPr>
              <a:t>basic marketing </a:t>
            </a:r>
            <a:r>
              <a:rPr sz="1300" dirty="0">
                <a:latin typeface="Times New Roman"/>
                <a:cs typeface="Times New Roman"/>
              </a:rPr>
              <a:t>information on function </a:t>
            </a:r>
            <a:r>
              <a:rPr sz="1300" spc="-5" dirty="0">
                <a:latin typeface="Times New Roman"/>
                <a:cs typeface="Times New Roman"/>
              </a:rPr>
              <a:t>or purpose or general system descriptions of  defense</a:t>
            </a:r>
            <a:r>
              <a:rPr sz="1300" spc="-15" dirty="0">
                <a:latin typeface="Times New Roman"/>
                <a:cs typeface="Times New Roman"/>
              </a:rPr>
              <a:t> </a:t>
            </a:r>
            <a:r>
              <a:rPr sz="1300" spc="-5" dirty="0">
                <a:latin typeface="Times New Roman"/>
                <a:cs typeface="Times New Roman"/>
              </a:rPr>
              <a:t>articles.</a:t>
            </a:r>
            <a:endParaRPr sz="1300">
              <a:latin typeface="Times New Roman"/>
              <a:cs typeface="Times New Roman"/>
            </a:endParaRPr>
          </a:p>
          <a:p>
            <a:pPr>
              <a:lnSpc>
                <a:spcPct val="100000"/>
              </a:lnSpc>
              <a:spcBef>
                <a:spcPts val="25"/>
              </a:spcBef>
            </a:pPr>
            <a:endParaRPr sz="1200">
              <a:latin typeface="Times New Roman"/>
              <a:cs typeface="Times New Roman"/>
            </a:endParaRPr>
          </a:p>
          <a:p>
            <a:pPr marL="57150" algn="ctr">
              <a:lnSpc>
                <a:spcPct val="100000"/>
              </a:lnSpc>
              <a:spcBef>
                <a:spcPts val="5"/>
              </a:spcBef>
              <a:tabLst>
                <a:tab pos="619760" algn="l"/>
              </a:tabLst>
            </a:pPr>
            <a:r>
              <a:rPr sz="1800" u="sng" spc="-65" dirty="0">
                <a:solidFill>
                  <a:srgbClr val="009999"/>
                </a:solidFill>
                <a:uFill>
                  <a:solidFill>
                    <a:srgbClr val="009898"/>
                  </a:solidFill>
                </a:uFill>
                <a:latin typeface="Times New Roman"/>
                <a:cs typeface="Times New Roman"/>
              </a:rPr>
              <a:t>Yes</a:t>
            </a:r>
            <a:r>
              <a:rPr sz="1800" spc="-65"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901700" y="1946401"/>
            <a:ext cx="8131809" cy="3560445"/>
          </a:xfrm>
          <a:prstGeom prst="rect">
            <a:avLst/>
          </a:prstGeom>
        </p:spPr>
        <p:txBody>
          <a:bodyPr vert="horz" wrap="square" lIns="0" tIns="12700" rIns="0" bIns="0" rtlCol="0">
            <a:spAutoFit/>
          </a:bodyPr>
          <a:lstStyle/>
          <a:p>
            <a:pPr marL="12700">
              <a:lnSpc>
                <a:spcPct val="100000"/>
              </a:lnSpc>
              <a:spcBef>
                <a:spcPts val="100"/>
              </a:spcBef>
            </a:pPr>
            <a:r>
              <a:rPr sz="1600" b="1" dirty="0">
                <a:latin typeface="Times New Roman"/>
                <a:cs typeface="Times New Roman"/>
              </a:rPr>
              <a:t>Is the technology to be released to a foreign person* other than a University</a:t>
            </a:r>
            <a:r>
              <a:rPr sz="1600" b="1" spc="-90" dirty="0">
                <a:latin typeface="Times New Roman"/>
                <a:cs typeface="Times New Roman"/>
              </a:rPr>
              <a:t> </a:t>
            </a:r>
            <a:r>
              <a:rPr sz="1600" b="1" dirty="0">
                <a:latin typeface="Times New Roman"/>
                <a:cs typeface="Times New Roman"/>
              </a:rPr>
              <a:t>employee**?</a:t>
            </a:r>
            <a:endParaRPr sz="1600">
              <a:latin typeface="Times New Roman"/>
              <a:cs typeface="Times New Roman"/>
            </a:endParaRPr>
          </a:p>
          <a:p>
            <a:pPr>
              <a:lnSpc>
                <a:spcPct val="100000"/>
              </a:lnSpc>
            </a:pPr>
            <a:endParaRPr sz="1700">
              <a:latin typeface="Times New Roman"/>
              <a:cs typeface="Times New Roman"/>
            </a:endParaRPr>
          </a:p>
          <a:p>
            <a:pPr marL="350520" marR="5080">
              <a:lnSpc>
                <a:spcPts val="1620"/>
              </a:lnSpc>
              <a:spcBef>
                <a:spcPts val="994"/>
              </a:spcBef>
            </a:pPr>
            <a:r>
              <a:rPr sz="1500" dirty="0">
                <a:latin typeface="Times New Roman"/>
                <a:cs typeface="Times New Roman"/>
              </a:rPr>
              <a:t>* </a:t>
            </a:r>
            <a:r>
              <a:rPr sz="1500" spc="-5" dirty="0">
                <a:latin typeface="Times New Roman"/>
                <a:cs typeface="Times New Roman"/>
              </a:rPr>
              <a:t>Foreign persons </a:t>
            </a:r>
            <a:r>
              <a:rPr sz="1500" dirty="0">
                <a:latin typeface="Times New Roman"/>
                <a:cs typeface="Times New Roman"/>
              </a:rPr>
              <a:t>means any </a:t>
            </a:r>
            <a:r>
              <a:rPr sz="1500" spc="-5" dirty="0">
                <a:latin typeface="Times New Roman"/>
                <a:cs typeface="Times New Roman"/>
              </a:rPr>
              <a:t>natural person who </a:t>
            </a:r>
            <a:r>
              <a:rPr sz="1500" dirty="0">
                <a:latin typeface="Times New Roman"/>
                <a:cs typeface="Times New Roman"/>
              </a:rPr>
              <a:t>is </a:t>
            </a:r>
            <a:r>
              <a:rPr sz="1500" spc="-5" dirty="0">
                <a:latin typeface="Times New Roman"/>
                <a:cs typeface="Times New Roman"/>
              </a:rPr>
              <a:t>not </a:t>
            </a:r>
            <a:r>
              <a:rPr sz="1500" dirty="0">
                <a:latin typeface="Times New Roman"/>
                <a:cs typeface="Times New Roman"/>
              </a:rPr>
              <a:t>a lawful </a:t>
            </a:r>
            <a:r>
              <a:rPr sz="1500" spc="-5" dirty="0">
                <a:latin typeface="Times New Roman"/>
                <a:cs typeface="Times New Roman"/>
              </a:rPr>
              <a:t>permanent resident </a:t>
            </a:r>
            <a:r>
              <a:rPr sz="1500" dirty="0">
                <a:latin typeface="Times New Roman"/>
                <a:cs typeface="Times New Roman"/>
              </a:rPr>
              <a:t>as </a:t>
            </a:r>
            <a:r>
              <a:rPr sz="1500" spc="-5" dirty="0">
                <a:latin typeface="Times New Roman"/>
                <a:cs typeface="Times New Roman"/>
              </a:rPr>
              <a:t>defined by </a:t>
            </a:r>
            <a:r>
              <a:rPr sz="1500" dirty="0">
                <a:latin typeface="Times New Roman"/>
                <a:cs typeface="Times New Roman"/>
              </a:rPr>
              <a:t>8  </a:t>
            </a:r>
            <a:r>
              <a:rPr sz="1500" spc="-5" dirty="0">
                <a:latin typeface="Times New Roman"/>
                <a:cs typeface="Times New Roman"/>
              </a:rPr>
              <a:t>U.S.C.1101(a)(20) </a:t>
            </a:r>
            <a:r>
              <a:rPr sz="1500" dirty="0">
                <a:latin typeface="Times New Roman"/>
                <a:cs typeface="Times New Roman"/>
              </a:rPr>
              <a:t>or </a:t>
            </a:r>
            <a:r>
              <a:rPr sz="1500" spc="-5" dirty="0">
                <a:latin typeface="Times New Roman"/>
                <a:cs typeface="Times New Roman"/>
              </a:rPr>
              <a:t>who </a:t>
            </a:r>
            <a:r>
              <a:rPr sz="1500" dirty="0">
                <a:latin typeface="Times New Roman"/>
                <a:cs typeface="Times New Roman"/>
              </a:rPr>
              <a:t>is not a </a:t>
            </a:r>
            <a:r>
              <a:rPr sz="1500" spc="-5" dirty="0">
                <a:latin typeface="Times New Roman"/>
                <a:cs typeface="Times New Roman"/>
              </a:rPr>
              <a:t>protected </a:t>
            </a:r>
            <a:r>
              <a:rPr sz="1500" dirty="0">
                <a:latin typeface="Times New Roman"/>
                <a:cs typeface="Times New Roman"/>
              </a:rPr>
              <a:t>individual as </a:t>
            </a:r>
            <a:r>
              <a:rPr sz="1500" spc="-5" dirty="0">
                <a:latin typeface="Times New Roman"/>
                <a:cs typeface="Times New Roman"/>
              </a:rPr>
              <a:t>defined by </a:t>
            </a:r>
            <a:r>
              <a:rPr sz="1500" dirty="0">
                <a:latin typeface="Times New Roman"/>
                <a:cs typeface="Times New Roman"/>
              </a:rPr>
              <a:t>8 </a:t>
            </a:r>
            <a:r>
              <a:rPr sz="1500" spc="-5" dirty="0">
                <a:latin typeface="Times New Roman"/>
                <a:cs typeface="Times New Roman"/>
              </a:rPr>
              <a:t>U.S.C. 1324b(a)(3). It </a:t>
            </a:r>
            <a:r>
              <a:rPr sz="1500" dirty="0">
                <a:latin typeface="Times New Roman"/>
                <a:cs typeface="Times New Roman"/>
              </a:rPr>
              <a:t>also  </a:t>
            </a:r>
            <a:r>
              <a:rPr sz="1500" spc="-5" dirty="0">
                <a:latin typeface="Times New Roman"/>
                <a:cs typeface="Times New Roman"/>
              </a:rPr>
              <a:t>means any foreign corporation, business association, partnership, trust, society or any other entity or  group </a:t>
            </a:r>
            <a:r>
              <a:rPr sz="1500" dirty="0">
                <a:latin typeface="Times New Roman"/>
                <a:cs typeface="Times New Roman"/>
              </a:rPr>
              <a:t>that is </a:t>
            </a:r>
            <a:r>
              <a:rPr sz="1500" spc="-5" dirty="0">
                <a:latin typeface="Times New Roman"/>
                <a:cs typeface="Times New Roman"/>
              </a:rPr>
              <a:t>not </a:t>
            </a:r>
            <a:r>
              <a:rPr sz="1500" dirty="0">
                <a:latin typeface="Times New Roman"/>
                <a:cs typeface="Times New Roman"/>
              </a:rPr>
              <a:t>incorporated </a:t>
            </a:r>
            <a:r>
              <a:rPr sz="1500" spc="-5" dirty="0">
                <a:latin typeface="Times New Roman"/>
                <a:cs typeface="Times New Roman"/>
              </a:rPr>
              <a:t>or organized </a:t>
            </a:r>
            <a:r>
              <a:rPr sz="1500" dirty="0">
                <a:latin typeface="Times New Roman"/>
                <a:cs typeface="Times New Roman"/>
              </a:rPr>
              <a:t>to </a:t>
            </a:r>
            <a:r>
              <a:rPr sz="1500" spc="-5" dirty="0">
                <a:latin typeface="Times New Roman"/>
                <a:cs typeface="Times New Roman"/>
              </a:rPr>
              <a:t>do business </a:t>
            </a:r>
            <a:r>
              <a:rPr sz="1500" dirty="0">
                <a:latin typeface="Times New Roman"/>
                <a:cs typeface="Times New Roman"/>
              </a:rPr>
              <a:t>in the </a:t>
            </a:r>
            <a:r>
              <a:rPr sz="1500" spc="-5" dirty="0">
                <a:latin typeface="Times New Roman"/>
                <a:cs typeface="Times New Roman"/>
              </a:rPr>
              <a:t>United States, </a:t>
            </a:r>
            <a:r>
              <a:rPr sz="1500" dirty="0">
                <a:latin typeface="Times New Roman"/>
                <a:cs typeface="Times New Roman"/>
              </a:rPr>
              <a:t>as </a:t>
            </a:r>
            <a:r>
              <a:rPr sz="1500" spc="-5" dirty="0">
                <a:latin typeface="Times New Roman"/>
                <a:cs typeface="Times New Roman"/>
              </a:rPr>
              <a:t>well </a:t>
            </a:r>
            <a:r>
              <a:rPr sz="1500" dirty="0">
                <a:latin typeface="Times New Roman"/>
                <a:cs typeface="Times New Roman"/>
              </a:rPr>
              <a:t>as international  </a:t>
            </a:r>
            <a:r>
              <a:rPr sz="1500" spc="-5" dirty="0">
                <a:latin typeface="Times New Roman"/>
                <a:cs typeface="Times New Roman"/>
              </a:rPr>
              <a:t>organizations, foreign governments </a:t>
            </a:r>
            <a:r>
              <a:rPr sz="1500" dirty="0">
                <a:latin typeface="Times New Roman"/>
                <a:cs typeface="Times New Roman"/>
              </a:rPr>
              <a:t>and any </a:t>
            </a:r>
            <a:r>
              <a:rPr sz="1500" spc="-5" dirty="0">
                <a:latin typeface="Times New Roman"/>
                <a:cs typeface="Times New Roman"/>
              </a:rPr>
              <a:t>agency or subdivision of foreign governments (e.g.  diplomatic</a:t>
            </a:r>
            <a:r>
              <a:rPr sz="1500" spc="-25" dirty="0">
                <a:latin typeface="Times New Roman"/>
                <a:cs typeface="Times New Roman"/>
              </a:rPr>
              <a:t> </a:t>
            </a:r>
            <a:r>
              <a:rPr sz="1500" spc="-5" dirty="0">
                <a:latin typeface="Times New Roman"/>
                <a:cs typeface="Times New Roman"/>
              </a:rPr>
              <a:t>missions).</a:t>
            </a:r>
            <a:endParaRPr sz="1500">
              <a:latin typeface="Times New Roman"/>
              <a:cs typeface="Times New Roman"/>
            </a:endParaRPr>
          </a:p>
          <a:p>
            <a:pPr>
              <a:lnSpc>
                <a:spcPct val="100000"/>
              </a:lnSpc>
            </a:pPr>
            <a:endParaRPr sz="1600">
              <a:latin typeface="Times New Roman"/>
              <a:cs typeface="Times New Roman"/>
            </a:endParaRPr>
          </a:p>
          <a:p>
            <a:pPr marL="350520" marR="13335">
              <a:lnSpc>
                <a:spcPts val="1620"/>
              </a:lnSpc>
              <a:spcBef>
                <a:spcPts val="980"/>
              </a:spcBef>
            </a:pPr>
            <a:r>
              <a:rPr sz="1500" spc="-5" dirty="0">
                <a:latin typeface="Times New Roman"/>
                <a:cs typeface="Times New Roman"/>
              </a:rPr>
              <a:t>**Exception does not apply if employee is </a:t>
            </a:r>
            <a:r>
              <a:rPr sz="1500" dirty="0">
                <a:latin typeface="Times New Roman"/>
                <a:cs typeface="Times New Roman"/>
              </a:rPr>
              <a:t>a </a:t>
            </a:r>
            <a:r>
              <a:rPr sz="1500" spc="-5" dirty="0">
                <a:latin typeface="Times New Roman"/>
                <a:cs typeface="Times New Roman"/>
              </a:rPr>
              <a:t>national </a:t>
            </a:r>
            <a:r>
              <a:rPr sz="1500" dirty="0">
                <a:latin typeface="Times New Roman"/>
                <a:cs typeface="Times New Roman"/>
              </a:rPr>
              <a:t>of </a:t>
            </a:r>
            <a:r>
              <a:rPr sz="1500" spc="-5" dirty="0">
                <a:latin typeface="Times New Roman"/>
                <a:cs typeface="Times New Roman"/>
              </a:rPr>
              <a:t>Afghanistan, Angola, </a:t>
            </a:r>
            <a:r>
              <a:rPr sz="1500" dirty="0">
                <a:latin typeface="Times New Roman"/>
                <a:cs typeface="Times New Roman"/>
              </a:rPr>
              <a:t>Belarus, Burma, China,  </a:t>
            </a:r>
            <a:r>
              <a:rPr sz="1500" spc="-5" dirty="0">
                <a:latin typeface="Times New Roman"/>
                <a:cs typeface="Times New Roman"/>
              </a:rPr>
              <a:t>Cuba, Democratic Republic of </a:t>
            </a:r>
            <a:r>
              <a:rPr sz="1500" dirty="0">
                <a:latin typeface="Times New Roman"/>
                <a:cs typeface="Times New Roman"/>
              </a:rPr>
              <a:t>the </a:t>
            </a:r>
            <a:r>
              <a:rPr sz="1500" spc="-5" dirty="0">
                <a:latin typeface="Times New Roman"/>
                <a:cs typeface="Times New Roman"/>
              </a:rPr>
              <a:t>Congo, Haiti, Iran, </a:t>
            </a:r>
            <a:r>
              <a:rPr sz="1500" dirty="0">
                <a:latin typeface="Times New Roman"/>
                <a:cs typeface="Times New Roman"/>
              </a:rPr>
              <a:t>Iraq, Liberia, Libya, </a:t>
            </a:r>
            <a:r>
              <a:rPr sz="1500" spc="-5" dirty="0">
                <a:latin typeface="Times New Roman"/>
                <a:cs typeface="Times New Roman"/>
              </a:rPr>
              <a:t>North Korea, </a:t>
            </a:r>
            <a:r>
              <a:rPr sz="1500" dirty="0">
                <a:latin typeface="Times New Roman"/>
                <a:cs typeface="Times New Roman"/>
              </a:rPr>
              <a:t>Rwanda,  </a:t>
            </a:r>
            <a:r>
              <a:rPr sz="1500" spc="-5" dirty="0">
                <a:latin typeface="Times New Roman"/>
                <a:cs typeface="Times New Roman"/>
              </a:rPr>
              <a:t>Somalia, Sudan, Syria, or</a:t>
            </a:r>
            <a:r>
              <a:rPr sz="1500" spc="-10" dirty="0">
                <a:latin typeface="Times New Roman"/>
                <a:cs typeface="Times New Roman"/>
              </a:rPr>
              <a:t> </a:t>
            </a:r>
            <a:r>
              <a:rPr sz="1500" spc="-5" dirty="0">
                <a:latin typeface="Times New Roman"/>
                <a:cs typeface="Times New Roman"/>
              </a:rPr>
              <a:t>Vietnam.</a:t>
            </a:r>
            <a:endParaRPr sz="1500">
              <a:latin typeface="Times New Roman"/>
              <a:cs typeface="Times New Roman"/>
            </a:endParaRPr>
          </a:p>
          <a:p>
            <a:pPr>
              <a:lnSpc>
                <a:spcPct val="100000"/>
              </a:lnSpc>
            </a:pPr>
            <a:endParaRPr sz="1600">
              <a:latin typeface="Times New Roman"/>
              <a:cs typeface="Times New Roman"/>
            </a:endParaRPr>
          </a:p>
          <a:p>
            <a:pPr>
              <a:lnSpc>
                <a:spcPct val="100000"/>
              </a:lnSpc>
              <a:spcBef>
                <a:spcPts val="10"/>
              </a:spcBef>
            </a:pPr>
            <a:endParaRPr sz="1350">
              <a:latin typeface="Times New Roman"/>
              <a:cs typeface="Times New Roman"/>
            </a:endParaRPr>
          </a:p>
          <a:p>
            <a:pPr marL="175260" algn="ctr">
              <a:lnSpc>
                <a:spcPct val="100000"/>
              </a:lnSpc>
              <a:tabLst>
                <a:tab pos="737870" algn="l"/>
              </a:tabLst>
            </a:pPr>
            <a:r>
              <a:rPr sz="1800" u="sng" spc="-65" dirty="0">
                <a:solidFill>
                  <a:srgbClr val="009999"/>
                </a:solidFill>
                <a:uFill>
                  <a:solidFill>
                    <a:srgbClr val="009898"/>
                  </a:solidFill>
                </a:uFill>
                <a:latin typeface="Times New Roman"/>
                <a:cs typeface="Times New Roman"/>
              </a:rPr>
              <a:t>Yes</a:t>
            </a:r>
            <a:r>
              <a:rPr sz="1800" spc="-65"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1037336" y="3026918"/>
            <a:ext cx="7983220" cy="635000"/>
          </a:xfrm>
          <a:prstGeom prst="rect">
            <a:avLst/>
          </a:prstGeom>
        </p:spPr>
        <p:txBody>
          <a:bodyPr vert="horz" wrap="square" lIns="0" tIns="12065" rIns="0" bIns="0" rtlCol="0">
            <a:spAutoFit/>
          </a:bodyPr>
          <a:lstStyle/>
          <a:p>
            <a:pPr marL="1192530" marR="5080" indent="-1180465">
              <a:lnSpc>
                <a:spcPct val="100000"/>
              </a:lnSpc>
              <a:spcBef>
                <a:spcPts val="95"/>
              </a:spcBef>
            </a:pPr>
            <a:r>
              <a:rPr sz="2000" spc="-5" dirty="0">
                <a:latin typeface="Times New Roman"/>
                <a:cs typeface="Times New Roman"/>
              </a:rPr>
              <a:t>Was the technical data provided to the university by an external sponsor under  an agreement that explicitly requires an export</a:t>
            </a:r>
            <a:r>
              <a:rPr sz="2000" spc="-35" dirty="0">
                <a:latin typeface="Times New Roman"/>
                <a:cs typeface="Times New Roman"/>
              </a:rPr>
              <a:t> </a:t>
            </a:r>
            <a:r>
              <a:rPr sz="2000" spc="-5" dirty="0">
                <a:latin typeface="Times New Roman"/>
                <a:cs typeface="Times New Roman"/>
              </a:rPr>
              <a:t>license?</a:t>
            </a:r>
            <a:endParaRPr sz="20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1257553" y="3065018"/>
            <a:ext cx="7542530" cy="635000"/>
          </a:xfrm>
          <a:prstGeom prst="rect">
            <a:avLst/>
          </a:prstGeom>
        </p:spPr>
        <p:txBody>
          <a:bodyPr vert="horz" wrap="square" lIns="0" tIns="12065" rIns="0" bIns="0" rtlCol="0">
            <a:spAutoFit/>
          </a:bodyPr>
          <a:lstStyle/>
          <a:p>
            <a:pPr marL="918210" marR="5080" indent="-906144">
              <a:lnSpc>
                <a:spcPct val="100000"/>
              </a:lnSpc>
              <a:spcBef>
                <a:spcPts val="95"/>
              </a:spcBef>
            </a:pPr>
            <a:r>
              <a:rPr sz="2000" spc="-5" dirty="0">
                <a:latin typeface="Times New Roman"/>
                <a:cs typeface="Times New Roman"/>
              </a:rPr>
              <a:t>Is the technology on the </a:t>
            </a:r>
            <a:r>
              <a:rPr sz="2000" u="sng" spc="-5" dirty="0">
                <a:solidFill>
                  <a:srgbClr val="009999"/>
                </a:solidFill>
                <a:uFill>
                  <a:solidFill>
                    <a:srgbClr val="009898"/>
                  </a:solidFill>
                </a:uFill>
                <a:latin typeface="Times New Roman"/>
                <a:cs typeface="Times New Roman"/>
              </a:rPr>
              <a:t>Commerce Control List (CCL)</a:t>
            </a:r>
            <a:r>
              <a:rPr sz="2000" spc="-5" dirty="0">
                <a:solidFill>
                  <a:srgbClr val="009999"/>
                </a:solidFill>
                <a:latin typeface="Times New Roman"/>
                <a:cs typeface="Times New Roman"/>
              </a:rPr>
              <a:t> </a:t>
            </a:r>
            <a:r>
              <a:rPr sz="2000" spc="-5" dirty="0">
                <a:latin typeface="Times New Roman"/>
                <a:cs typeface="Times New Roman"/>
              </a:rPr>
              <a:t>and does it have a  military application in addition to a civilian</a:t>
            </a:r>
            <a:r>
              <a:rPr sz="2000" spc="-35" dirty="0">
                <a:latin typeface="Times New Roman"/>
                <a:cs typeface="Times New Roman"/>
              </a:rPr>
              <a:t> </a:t>
            </a:r>
            <a:r>
              <a:rPr sz="2000" spc="-5" dirty="0">
                <a:latin typeface="Times New Roman"/>
                <a:cs typeface="Times New Roman"/>
              </a:rPr>
              <a:t>application?</a:t>
            </a:r>
            <a:endParaRPr sz="20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5573" y="1071626"/>
            <a:ext cx="8440420" cy="482600"/>
          </a:xfrm>
          <a:prstGeom prst="rect">
            <a:avLst/>
          </a:prstGeom>
        </p:spPr>
        <p:txBody>
          <a:bodyPr vert="horz" wrap="square" lIns="0" tIns="12700" rIns="0" bIns="0" rtlCol="0">
            <a:spAutoFit/>
          </a:bodyPr>
          <a:lstStyle/>
          <a:p>
            <a:pPr marL="12700">
              <a:lnSpc>
                <a:spcPct val="100000"/>
              </a:lnSpc>
              <a:spcBef>
                <a:spcPts val="100"/>
              </a:spcBef>
            </a:pPr>
            <a:r>
              <a:rPr sz="3000" b="0" spc="-5" dirty="0">
                <a:solidFill>
                  <a:srgbClr val="A30045"/>
                </a:solidFill>
                <a:latin typeface="Times New Roman"/>
                <a:cs typeface="Times New Roman"/>
              </a:rPr>
              <a:t>D</a:t>
            </a:r>
            <a:r>
              <a:rPr sz="2400" b="0" spc="-5" dirty="0">
                <a:solidFill>
                  <a:srgbClr val="A30045"/>
                </a:solidFill>
                <a:latin typeface="Times New Roman"/>
                <a:cs typeface="Times New Roman"/>
              </a:rPr>
              <a:t>O </a:t>
            </a:r>
            <a:r>
              <a:rPr sz="3000" b="0" dirty="0">
                <a:solidFill>
                  <a:srgbClr val="A30045"/>
                </a:solidFill>
                <a:latin typeface="Times New Roman"/>
                <a:cs typeface="Times New Roman"/>
              </a:rPr>
              <a:t>I</a:t>
            </a:r>
            <a:r>
              <a:rPr sz="3000" b="0" spc="315" dirty="0">
                <a:solidFill>
                  <a:srgbClr val="A30045"/>
                </a:solidFill>
                <a:latin typeface="Times New Roman"/>
                <a:cs typeface="Times New Roman"/>
              </a:rPr>
              <a:t> </a:t>
            </a:r>
            <a:r>
              <a:rPr sz="2400" b="0" spc="-5" dirty="0">
                <a:solidFill>
                  <a:srgbClr val="A30045"/>
                </a:solidFill>
                <a:latin typeface="Times New Roman"/>
                <a:cs typeface="Times New Roman"/>
              </a:rPr>
              <a:t>NEED AN </a:t>
            </a:r>
            <a:r>
              <a:rPr sz="2400" b="0" dirty="0">
                <a:solidFill>
                  <a:srgbClr val="A30045"/>
                </a:solidFill>
                <a:latin typeface="Times New Roman"/>
                <a:cs typeface="Times New Roman"/>
              </a:rPr>
              <a:t>EXPORT LICENSE </a:t>
            </a:r>
            <a:r>
              <a:rPr sz="2400" b="0" spc="-5" dirty="0">
                <a:solidFill>
                  <a:srgbClr val="A30045"/>
                </a:solidFill>
                <a:latin typeface="Times New Roman"/>
                <a:cs typeface="Times New Roman"/>
              </a:rPr>
              <a:t>FOR MY TECHNOLOGY</a:t>
            </a:r>
            <a:r>
              <a:rPr sz="3000" b="0" spc="-5" dirty="0">
                <a:solidFill>
                  <a:srgbClr val="A30045"/>
                </a:solidFill>
                <a:latin typeface="Times New Roman"/>
                <a:cs typeface="Times New Roman"/>
              </a:rPr>
              <a:t>?</a:t>
            </a:r>
            <a:endParaRPr sz="3000">
              <a:latin typeface="Times New Roman"/>
              <a:cs typeface="Times New Roman"/>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2065"/>
              </a:lnSpc>
            </a:pPr>
            <a:r>
              <a:rPr spc="-5" dirty="0"/>
              <a:t>Start</a:t>
            </a:r>
            <a:r>
              <a:rPr spc="-70" dirty="0"/>
              <a:t> </a:t>
            </a:r>
            <a:r>
              <a:rPr spc="-5" dirty="0"/>
              <a:t>Over</a:t>
            </a:r>
          </a:p>
          <a:p>
            <a:pPr marL="12700">
              <a:lnSpc>
                <a:spcPct val="100000"/>
              </a:lnSpc>
              <a:spcBef>
                <a:spcPts val="240"/>
              </a:spcBef>
            </a:pPr>
            <a:r>
              <a:rPr spc="-5" dirty="0"/>
              <a:t>Exit</a:t>
            </a:r>
          </a:p>
        </p:txBody>
      </p:sp>
      <p:sp>
        <p:nvSpPr>
          <p:cNvPr id="3" name="object 3"/>
          <p:cNvSpPr txBox="1"/>
          <p:nvPr/>
        </p:nvSpPr>
        <p:spPr>
          <a:xfrm>
            <a:off x="2424176" y="3407917"/>
            <a:ext cx="5210175" cy="330200"/>
          </a:xfrm>
          <a:prstGeom prst="rect">
            <a:avLst/>
          </a:prstGeom>
        </p:spPr>
        <p:txBody>
          <a:bodyPr vert="horz" wrap="square" lIns="0" tIns="12065" rIns="0" bIns="0" rtlCol="0">
            <a:spAutoFit/>
          </a:bodyPr>
          <a:lstStyle/>
          <a:p>
            <a:pPr marL="12700">
              <a:lnSpc>
                <a:spcPct val="100000"/>
              </a:lnSpc>
              <a:spcBef>
                <a:spcPts val="95"/>
              </a:spcBef>
            </a:pPr>
            <a:r>
              <a:rPr sz="2000" spc="-5" dirty="0">
                <a:latin typeface="Times New Roman"/>
                <a:cs typeface="Times New Roman"/>
              </a:rPr>
              <a:t>Is the technology patented or likely to be</a:t>
            </a:r>
            <a:r>
              <a:rPr sz="2000" spc="10" dirty="0">
                <a:latin typeface="Times New Roman"/>
                <a:cs typeface="Times New Roman"/>
              </a:rPr>
              <a:t> </a:t>
            </a:r>
            <a:r>
              <a:rPr sz="2000" spc="-5" dirty="0">
                <a:latin typeface="Times New Roman"/>
                <a:cs typeface="Times New Roman"/>
              </a:rPr>
              <a:t>patented?</a:t>
            </a:r>
            <a:endParaRPr sz="2000">
              <a:latin typeface="Times New Roman"/>
              <a:cs typeface="Times New Roman"/>
            </a:endParaRPr>
          </a:p>
        </p:txBody>
      </p:sp>
      <p:sp>
        <p:nvSpPr>
          <p:cNvPr id="4" name="object 4"/>
          <p:cNvSpPr txBox="1"/>
          <p:nvPr/>
        </p:nvSpPr>
        <p:spPr>
          <a:xfrm>
            <a:off x="4621021" y="5207000"/>
            <a:ext cx="868680" cy="299720"/>
          </a:xfrm>
          <a:prstGeom prst="rect">
            <a:avLst/>
          </a:prstGeom>
        </p:spPr>
        <p:txBody>
          <a:bodyPr vert="horz" wrap="square" lIns="0" tIns="12700" rIns="0" bIns="0" rtlCol="0">
            <a:spAutoFit/>
          </a:bodyPr>
          <a:lstStyle/>
          <a:p>
            <a:pPr marL="12700">
              <a:lnSpc>
                <a:spcPct val="100000"/>
              </a:lnSpc>
              <a:spcBef>
                <a:spcPts val="100"/>
              </a:spcBef>
              <a:tabLst>
                <a:tab pos="575310" algn="l"/>
              </a:tabLst>
            </a:pPr>
            <a:r>
              <a:rPr sz="1800" u="sng" spc="-180" dirty="0">
                <a:solidFill>
                  <a:srgbClr val="009999"/>
                </a:solidFill>
                <a:uFill>
                  <a:solidFill>
                    <a:srgbClr val="009898"/>
                  </a:solidFill>
                </a:uFill>
                <a:latin typeface="Times New Roman"/>
                <a:cs typeface="Times New Roman"/>
              </a:rPr>
              <a:t>Y</a:t>
            </a:r>
            <a:r>
              <a:rPr sz="1800" u="sng" spc="-5" dirty="0">
                <a:solidFill>
                  <a:srgbClr val="009999"/>
                </a:solidFill>
                <a:uFill>
                  <a:solidFill>
                    <a:srgbClr val="009898"/>
                  </a:solidFill>
                </a:uFill>
                <a:latin typeface="Times New Roman"/>
                <a:cs typeface="Times New Roman"/>
              </a:rPr>
              <a:t>e</a:t>
            </a:r>
            <a:r>
              <a:rPr sz="1800" u="sng" dirty="0">
                <a:solidFill>
                  <a:srgbClr val="009999"/>
                </a:solidFill>
                <a:uFill>
                  <a:solidFill>
                    <a:srgbClr val="009898"/>
                  </a:solidFill>
                </a:uFill>
                <a:latin typeface="Times New Roman"/>
                <a:cs typeface="Times New Roman"/>
              </a:rPr>
              <a:t>s</a:t>
            </a:r>
            <a:r>
              <a:rPr sz="1800" dirty="0">
                <a:solidFill>
                  <a:srgbClr val="009999"/>
                </a:solidFill>
                <a:latin typeface="Times New Roman"/>
                <a:cs typeface="Times New Roman"/>
              </a:rPr>
              <a:t>	</a:t>
            </a:r>
            <a:r>
              <a:rPr sz="1800" u="sng" dirty="0">
                <a:solidFill>
                  <a:srgbClr val="009999"/>
                </a:solidFill>
                <a:uFill>
                  <a:solidFill>
                    <a:srgbClr val="009898"/>
                  </a:solidFill>
                </a:uFill>
                <a:latin typeface="Times New Roman"/>
                <a:cs typeface="Times New Roman"/>
              </a:rPr>
              <a:t>No</a:t>
            </a:r>
            <a:endParaRPr sz="18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9999"/>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1000</Words>
  <Application>Microsoft Office PowerPoint</Application>
  <PresentationFormat>Custom</PresentationFormat>
  <Paragraphs>107</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Calibri</vt:lpstr>
      <vt:lpstr>Times New Roman</vt:lpstr>
      <vt:lpstr>Office Theme</vt:lpstr>
      <vt:lpstr>Guidelines for Compliance  with Export Controls</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DO I NEED AN EXPORT LICENSE FOR MY TECHNOLOGY?</vt:lpstr>
      <vt:lpstr>FOR FURTHER ASSISTANCE…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Guidelines for Compliance with Export Controls.ppsm</dc:title>
  <dc:creator>jrios1</dc:creator>
  <cp:lastModifiedBy>Rios, Jennifer</cp:lastModifiedBy>
  <cp:revision>1</cp:revision>
  <dcterms:created xsi:type="dcterms:W3CDTF">2019-11-07T21:21:06Z</dcterms:created>
  <dcterms:modified xsi:type="dcterms:W3CDTF">2019-11-07T21:23:33Z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2019-11-07T00:00:00Z</vt:filetime>
  </property>
  <property fmtid="{D5CDD505-2E9C-101B-9397-08002B2CF9AE}" pid="3" name="Creator">
    <vt:lpwstr>PScript5.dll Version 5.2.2</vt:lpwstr>
  </property>
  <property fmtid="{D5CDD505-2E9C-101B-9397-08002B2CF9AE}" pid="4" name="LastSaved">
    <vt:filetime>2019-11-07T00:00:00Z</vt:filetime>
  </property>
</Properties>
</file>